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48" r:id="rId1"/>
  </p:sldMasterIdLst>
  <p:notesMasterIdLst>
    <p:notesMasterId r:id="rId37"/>
  </p:notesMasterIdLst>
  <p:handoutMasterIdLst>
    <p:handoutMasterId r:id="rId38"/>
  </p:handoutMasterIdLst>
  <p:sldIdLst>
    <p:sldId id="257" r:id="rId2"/>
    <p:sldId id="306" r:id="rId3"/>
    <p:sldId id="290" r:id="rId4"/>
    <p:sldId id="289" r:id="rId5"/>
    <p:sldId id="296" r:id="rId6"/>
    <p:sldId id="298" r:id="rId7"/>
    <p:sldId id="297" r:id="rId8"/>
    <p:sldId id="301" r:id="rId9"/>
    <p:sldId id="302" r:id="rId10"/>
    <p:sldId id="303" r:id="rId11"/>
    <p:sldId id="275" r:id="rId12"/>
    <p:sldId id="274" r:id="rId13"/>
    <p:sldId id="305" r:id="rId14"/>
    <p:sldId id="307" r:id="rId15"/>
    <p:sldId id="312" r:id="rId16"/>
    <p:sldId id="314" r:id="rId17"/>
    <p:sldId id="315" r:id="rId18"/>
    <p:sldId id="276" r:id="rId19"/>
    <p:sldId id="281" r:id="rId20"/>
    <p:sldId id="313" r:id="rId21"/>
    <p:sldId id="282" r:id="rId22"/>
    <p:sldId id="318" r:id="rId23"/>
    <p:sldId id="310" r:id="rId24"/>
    <p:sldId id="316" r:id="rId25"/>
    <p:sldId id="283" r:id="rId26"/>
    <p:sldId id="284" r:id="rId27"/>
    <p:sldId id="320" r:id="rId28"/>
    <p:sldId id="285" r:id="rId29"/>
    <p:sldId id="291" r:id="rId30"/>
    <p:sldId id="308" r:id="rId31"/>
    <p:sldId id="317" r:id="rId32"/>
    <p:sldId id="300" r:id="rId33"/>
    <p:sldId id="304" r:id="rId34"/>
    <p:sldId id="311" r:id="rId35"/>
    <p:sldId id="295" r:id="rId36"/>
  </p:sldIdLst>
  <p:sldSz cx="9144000" cy="6858000" type="screen4x3"/>
  <p:notesSz cx="6858000" cy="9144000"/>
  <p:defaultTextStyle>
    <a:defPPr>
      <a:defRPr lang="de-DE"/>
    </a:defPPr>
    <a:lvl1pPr algn="l" rtl="0" fontAlgn="base">
      <a:spcBef>
        <a:spcPct val="0"/>
      </a:spcBef>
      <a:spcAft>
        <a:spcPct val="0"/>
      </a:spcAft>
      <a:defRPr sz="3600" kern="1200">
        <a:solidFill>
          <a:schemeClr val="tx2"/>
        </a:solidFill>
        <a:latin typeface="Arial" charset="0"/>
        <a:ea typeface="ＭＳ Ｐゴシック" charset="-128"/>
        <a:cs typeface="+mn-cs"/>
      </a:defRPr>
    </a:lvl1pPr>
    <a:lvl2pPr marL="457200" algn="l" rtl="0" fontAlgn="base">
      <a:spcBef>
        <a:spcPct val="0"/>
      </a:spcBef>
      <a:spcAft>
        <a:spcPct val="0"/>
      </a:spcAft>
      <a:defRPr sz="3600" kern="1200">
        <a:solidFill>
          <a:schemeClr val="tx2"/>
        </a:solidFill>
        <a:latin typeface="Arial" charset="0"/>
        <a:ea typeface="ＭＳ Ｐゴシック" charset="-128"/>
        <a:cs typeface="+mn-cs"/>
      </a:defRPr>
    </a:lvl2pPr>
    <a:lvl3pPr marL="914400" algn="l" rtl="0" fontAlgn="base">
      <a:spcBef>
        <a:spcPct val="0"/>
      </a:spcBef>
      <a:spcAft>
        <a:spcPct val="0"/>
      </a:spcAft>
      <a:defRPr sz="3600" kern="1200">
        <a:solidFill>
          <a:schemeClr val="tx2"/>
        </a:solidFill>
        <a:latin typeface="Arial" charset="0"/>
        <a:ea typeface="ＭＳ Ｐゴシック" charset="-128"/>
        <a:cs typeface="+mn-cs"/>
      </a:defRPr>
    </a:lvl3pPr>
    <a:lvl4pPr marL="1371600" algn="l" rtl="0" fontAlgn="base">
      <a:spcBef>
        <a:spcPct val="0"/>
      </a:spcBef>
      <a:spcAft>
        <a:spcPct val="0"/>
      </a:spcAft>
      <a:defRPr sz="3600" kern="1200">
        <a:solidFill>
          <a:schemeClr val="tx2"/>
        </a:solidFill>
        <a:latin typeface="Arial" charset="0"/>
        <a:ea typeface="ＭＳ Ｐゴシック" charset="-128"/>
        <a:cs typeface="+mn-cs"/>
      </a:defRPr>
    </a:lvl4pPr>
    <a:lvl5pPr marL="1828800" algn="l" rtl="0" fontAlgn="base">
      <a:spcBef>
        <a:spcPct val="0"/>
      </a:spcBef>
      <a:spcAft>
        <a:spcPct val="0"/>
      </a:spcAft>
      <a:defRPr sz="3600" kern="1200">
        <a:solidFill>
          <a:schemeClr val="tx2"/>
        </a:solidFill>
        <a:latin typeface="Arial" charset="0"/>
        <a:ea typeface="ＭＳ Ｐゴシック" charset="-128"/>
        <a:cs typeface="+mn-cs"/>
      </a:defRPr>
    </a:lvl5pPr>
    <a:lvl6pPr marL="2286000" algn="l" defTabSz="914400" rtl="0" eaLnBrk="1" latinLnBrk="0" hangingPunct="1">
      <a:defRPr sz="3600" kern="1200">
        <a:solidFill>
          <a:schemeClr val="tx2"/>
        </a:solidFill>
        <a:latin typeface="Arial" charset="0"/>
        <a:ea typeface="ＭＳ Ｐゴシック" charset="-128"/>
        <a:cs typeface="+mn-cs"/>
      </a:defRPr>
    </a:lvl6pPr>
    <a:lvl7pPr marL="2743200" algn="l" defTabSz="914400" rtl="0" eaLnBrk="1" latinLnBrk="0" hangingPunct="1">
      <a:defRPr sz="3600" kern="1200">
        <a:solidFill>
          <a:schemeClr val="tx2"/>
        </a:solidFill>
        <a:latin typeface="Arial" charset="0"/>
        <a:ea typeface="ＭＳ Ｐゴシック" charset="-128"/>
        <a:cs typeface="+mn-cs"/>
      </a:defRPr>
    </a:lvl7pPr>
    <a:lvl8pPr marL="3200400" algn="l" defTabSz="914400" rtl="0" eaLnBrk="1" latinLnBrk="0" hangingPunct="1">
      <a:defRPr sz="3600" kern="1200">
        <a:solidFill>
          <a:schemeClr val="tx2"/>
        </a:solidFill>
        <a:latin typeface="Arial" charset="0"/>
        <a:ea typeface="ＭＳ Ｐゴシック" charset="-128"/>
        <a:cs typeface="+mn-cs"/>
      </a:defRPr>
    </a:lvl8pPr>
    <a:lvl9pPr marL="3657600" algn="l" defTabSz="914400" rtl="0" eaLnBrk="1" latinLnBrk="0" hangingPunct="1">
      <a:defRPr sz="3600" kern="1200">
        <a:solidFill>
          <a:schemeClr val="tx2"/>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660033"/>
    <a:srgbClr val="660066"/>
    <a:srgbClr val="663300"/>
    <a:srgbClr val="800000"/>
    <a:srgbClr val="504E7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3" autoAdjust="0"/>
    <p:restoredTop sz="94607" autoAdjust="0"/>
  </p:normalViewPr>
  <p:slideViewPr>
    <p:cSldViewPr>
      <p:cViewPr>
        <p:scale>
          <a:sx n="100" d="100"/>
          <a:sy n="100" d="100"/>
        </p:scale>
        <p:origin x="-3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3" d="100"/>
          <a:sy n="113" d="100"/>
        </p:scale>
        <p:origin x="-421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solidFill>
                  <a:schemeClr val="tx1"/>
                </a:solidFill>
                <a:cs typeface="ＭＳ Ｐゴシック" charset="-128"/>
              </a:defRPr>
            </a:lvl1pPr>
          </a:lstStyle>
          <a:p>
            <a:pPr>
              <a:defRPr/>
            </a:pPr>
            <a:endParaRPr lang="de-DE"/>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cs typeface="ＭＳ Ｐゴシック" charset="-128"/>
              </a:defRPr>
            </a:lvl1pPr>
          </a:lstStyle>
          <a:p>
            <a:pPr>
              <a:defRPr/>
            </a:pPr>
            <a:endParaRPr lang="de-DE"/>
          </a:p>
        </p:txBody>
      </p:sp>
      <p:sp>
        <p:nvSpPr>
          <p:cNvPr id="122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solidFill>
                  <a:schemeClr val="tx1"/>
                </a:solidFill>
                <a:cs typeface="ＭＳ Ｐゴシック" charset="-128"/>
              </a:defRPr>
            </a:lvl1pPr>
          </a:lstStyle>
          <a:p>
            <a:pPr>
              <a:defRPr/>
            </a:pPr>
            <a:endParaRPr lang="de-DE"/>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pPr>
              <a:defRPr/>
            </a:pPr>
            <a:fld id="{D5E1BDC1-7220-44DD-AD81-AD1339A846DE}" type="slidenum">
              <a:rPr lang="de-DE"/>
              <a:pPr>
                <a:defRPr/>
              </a:pPr>
              <a:t>‹Nr.›</a:t>
            </a:fld>
            <a:endParaRPr lang="de-DE"/>
          </a:p>
        </p:txBody>
      </p:sp>
    </p:spTree>
    <p:extLst>
      <p:ext uri="{BB962C8B-B14F-4D97-AF65-F5344CB8AC3E}">
        <p14:creationId xmlns:p14="http://schemas.microsoft.com/office/powerpoint/2010/main" val="588709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solidFill>
                  <a:schemeClr val="tx1"/>
                </a:solidFill>
                <a:cs typeface="ＭＳ Ｐゴシック" charset="-128"/>
              </a:defRPr>
            </a:lvl1pPr>
          </a:lstStyle>
          <a:p>
            <a:pPr>
              <a:defRPr/>
            </a:pPr>
            <a:endParaRPr lang="de-DE"/>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cs typeface="ＭＳ Ｐゴシック" charset="-128"/>
              </a:defRPr>
            </a:lvl1pPr>
          </a:lstStyle>
          <a:p>
            <a:pPr>
              <a:defRPr/>
            </a:pPr>
            <a:endParaRPr lang="de-DE"/>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solidFill>
                  <a:schemeClr val="tx1"/>
                </a:solidFill>
                <a:cs typeface="ＭＳ Ｐゴシック" charset="-128"/>
              </a:defRPr>
            </a:lvl1pPr>
          </a:lstStyle>
          <a:p>
            <a:pPr>
              <a:defRPr/>
            </a:pPr>
            <a:endParaRPr lang="de-DE"/>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pPr>
              <a:defRPr/>
            </a:pPr>
            <a:fld id="{F32E01E6-2AC6-4C38-B03F-AE754AEC49DD}" type="slidenum">
              <a:rPr lang="de-DE"/>
              <a:pPr>
                <a:defRPr/>
              </a:pPr>
              <a:t>‹Nr.›</a:t>
            </a:fld>
            <a:endParaRPr lang="de-DE"/>
          </a:p>
        </p:txBody>
      </p:sp>
    </p:spTree>
    <p:extLst>
      <p:ext uri="{BB962C8B-B14F-4D97-AF65-F5344CB8AC3E}">
        <p14:creationId xmlns:p14="http://schemas.microsoft.com/office/powerpoint/2010/main" val="9043393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noFill/>
          <a:ln/>
        </p:spPr>
        <p:txBody>
          <a:bodyPr/>
          <a:lstStyle/>
          <a:p>
            <a:endParaRPr lang="de-DE" smtClean="0"/>
          </a:p>
        </p:txBody>
      </p:sp>
      <p:sp>
        <p:nvSpPr>
          <p:cNvPr id="20484" name="Foliennummernplatzhalter 3"/>
          <p:cNvSpPr>
            <a:spLocks noGrp="1"/>
          </p:cNvSpPr>
          <p:nvPr>
            <p:ph type="sldNum" sz="quarter" idx="5"/>
          </p:nvPr>
        </p:nvSpPr>
        <p:spPr>
          <a:noFill/>
        </p:spPr>
        <p:txBody>
          <a:bodyPr/>
          <a:lstStyle/>
          <a:p>
            <a:fld id="{2CAF24E8-C11D-4834-BEC0-21E2CC0F39EA}" type="slidenum">
              <a:rPr lang="de-DE" smtClean="0"/>
              <a:pPr/>
              <a:t>1</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49BFBC6-6A0A-45ED-8183-3BE63BB64744}" type="slidenum">
              <a:rPr lang="de-DE" smtClean="0"/>
              <a:pPr/>
              <a:t>16</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E998EA6-56A6-4A69-B7BE-627A20A2E7DB}" type="slidenum">
              <a:rPr lang="de-DE" smtClean="0"/>
              <a:pPr/>
              <a:t>18</a:t>
            </a:fld>
            <a:endParaRPr lang="de-DE" smtClean="0"/>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dirty="0" smtClean="0">
              <a:latin typeface="Arial" charset="0"/>
              <a:sym typeface="Wingdings" pitchFamily="2" charset="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70068DA0-34A9-43A4-83AD-3E2F9FD95629}" type="slidenum">
              <a:rPr lang="de-DE" smtClean="0"/>
              <a:pPr>
                <a:defRPr/>
              </a:pPr>
              <a:t>35</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elfolie">
    <p:spTree>
      <p:nvGrpSpPr>
        <p:cNvPr id="1" name=""/>
        <p:cNvGrpSpPr/>
        <p:nvPr/>
      </p:nvGrpSpPr>
      <p:grpSpPr>
        <a:xfrm>
          <a:off x="0" y="0"/>
          <a:ext cx="0" cy="0"/>
          <a:chOff x="0" y="0"/>
          <a:chExt cx="0" cy="0"/>
        </a:xfrm>
      </p:grpSpPr>
      <p:pic>
        <p:nvPicPr>
          <p:cNvPr id="3" name="Bild 10" descr="ehd-Logo-RGB-3C-PP.png"/>
          <p:cNvPicPr>
            <a:picLocks noChangeAspect="1"/>
          </p:cNvPicPr>
          <p:nvPr userDrawn="1"/>
        </p:nvPicPr>
        <p:blipFill>
          <a:blip r:embed="rId2"/>
          <a:srcRect/>
          <a:stretch>
            <a:fillRect/>
          </a:stretch>
        </p:blipFill>
        <p:spPr bwMode="auto">
          <a:xfrm>
            <a:off x="6477000" y="5791200"/>
            <a:ext cx="2133600" cy="823913"/>
          </a:xfrm>
          <a:prstGeom prst="rect">
            <a:avLst/>
          </a:prstGeom>
          <a:noFill/>
          <a:ln w="9525">
            <a:noFill/>
            <a:miter lim="800000"/>
            <a:headEnd/>
            <a:tailEnd/>
          </a:ln>
        </p:spPr>
      </p:pic>
      <p:sp>
        <p:nvSpPr>
          <p:cNvPr id="4" name="Line 12"/>
          <p:cNvSpPr>
            <a:spLocks noChangeShapeType="1"/>
          </p:cNvSpPr>
          <p:nvPr userDrawn="1"/>
        </p:nvSpPr>
        <p:spPr bwMode="auto">
          <a:xfrm>
            <a:off x="381000" y="6019800"/>
            <a:ext cx="5759450" cy="0"/>
          </a:xfrm>
          <a:prstGeom prst="line">
            <a:avLst/>
          </a:prstGeom>
          <a:noFill/>
          <a:ln w="9525">
            <a:solidFill>
              <a:schemeClr val="bg1">
                <a:lumMod val="50000"/>
              </a:schemeClr>
            </a:solidFill>
            <a:round/>
            <a:headEnd/>
            <a:tailEnd/>
          </a:ln>
        </p:spPr>
        <p:txBody>
          <a:bodyPr wrap="none" anchor="ctr"/>
          <a:lstStyle/>
          <a:p>
            <a:pPr>
              <a:defRPr/>
            </a:pPr>
            <a:endParaRPr lang="de-DE"/>
          </a:p>
        </p:txBody>
      </p:sp>
      <p:sp>
        <p:nvSpPr>
          <p:cNvPr id="5" name="Line 12"/>
          <p:cNvSpPr>
            <a:spLocks noChangeShapeType="1"/>
          </p:cNvSpPr>
          <p:nvPr userDrawn="1"/>
        </p:nvSpPr>
        <p:spPr bwMode="auto">
          <a:xfrm>
            <a:off x="8423275" y="6019800"/>
            <a:ext cx="949325" cy="0"/>
          </a:xfrm>
          <a:prstGeom prst="line">
            <a:avLst/>
          </a:prstGeom>
          <a:noFill/>
          <a:ln w="9525">
            <a:solidFill>
              <a:schemeClr val="bg1">
                <a:lumMod val="50000"/>
              </a:schemeClr>
            </a:solidFill>
            <a:round/>
            <a:headEnd/>
            <a:tailEnd/>
          </a:ln>
        </p:spPr>
        <p:txBody>
          <a:bodyPr wrap="none" anchor="ctr"/>
          <a:lstStyle/>
          <a:p>
            <a:pPr>
              <a:defRPr/>
            </a:pPr>
            <a:endParaRPr lang="de-DE"/>
          </a:p>
        </p:txBody>
      </p:sp>
      <p:sp>
        <p:nvSpPr>
          <p:cNvPr id="18" name="Textplatzhalter 21"/>
          <p:cNvSpPr>
            <a:spLocks noGrp="1"/>
          </p:cNvSpPr>
          <p:nvPr>
            <p:ph type="body" sz="quarter" idx="13"/>
          </p:nvPr>
        </p:nvSpPr>
        <p:spPr>
          <a:xfrm>
            <a:off x="609600" y="6248400"/>
            <a:ext cx="7772400" cy="533400"/>
          </a:xfrm>
        </p:spPr>
        <p:txBody>
          <a:bodyPr/>
          <a:lstStyle>
            <a:lvl1pPr marL="342900" marR="0" indent="-342900" algn="l" defTabSz="914400" rtl="0" eaLnBrk="0" fontAlgn="base" latinLnBrk="0" hangingPunct="0">
              <a:lnSpc>
                <a:spcPct val="100000"/>
              </a:lnSpc>
              <a:spcBef>
                <a:spcPct val="20000"/>
              </a:spcBef>
              <a:spcAft>
                <a:spcPct val="0"/>
              </a:spcAft>
              <a:buClrTx/>
              <a:buSzTx/>
              <a:buFont typeface="Arial" charset="0"/>
              <a:buNone/>
              <a:tabLst/>
              <a:defRPr sz="1000" baseline="0">
                <a:solidFill>
                  <a:schemeClr val="bg1">
                    <a:lumMod val="50000"/>
                  </a:schemeClr>
                </a:solidFill>
              </a:defRPr>
            </a:lvl1pPr>
          </a:lstStyle>
          <a:p>
            <a:pPr lvl="0"/>
            <a:r>
              <a:rPr lang="de-DE" smtClean="0"/>
              <a:t>Textmasterformate durch Klicken bearbeiten</a:t>
            </a:r>
          </a:p>
          <a:p>
            <a:pPr lvl="1"/>
            <a:r>
              <a:rPr lang="de-DE" smtClean="0"/>
              <a:t>Zweite Ebene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a:xfrm>
            <a:off x="3581400" y="6305550"/>
            <a:ext cx="2133600" cy="476250"/>
          </a:xfrm>
          <a:prstGeom prst="rect">
            <a:avLst/>
          </a:prstGeom>
        </p:spPr>
        <p:txBody>
          <a:bodyPr/>
          <a:lstStyle>
            <a:extLst/>
          </a:lstStyle>
          <a:p>
            <a:fld id="{22667196-DC79-4051-A039-3848772BE22F}" type="datetime1">
              <a:rPr lang="de-DE" smtClean="0"/>
              <a:pPr/>
              <a:t>01.12.2015</a:t>
            </a:fld>
            <a:endParaRPr lang="de-DE"/>
          </a:p>
        </p:txBody>
      </p:sp>
      <p:sp>
        <p:nvSpPr>
          <p:cNvPr id="5" name="Fußzeilenplatzhalter 4"/>
          <p:cNvSpPr>
            <a:spLocks noGrp="1"/>
          </p:cNvSpPr>
          <p:nvPr>
            <p:ph type="ftr" sz="quarter" idx="11"/>
          </p:nvPr>
        </p:nvSpPr>
        <p:spPr>
          <a:xfrm>
            <a:off x="5715000" y="6305550"/>
            <a:ext cx="2895600" cy="476250"/>
          </a:xfrm>
          <a:prstGeom prst="rect">
            <a:avLst/>
          </a:prstGeom>
        </p:spPr>
        <p:txBody>
          <a:bodyPr/>
          <a:lstStyle>
            <a:lvl1pPr>
              <a:defRPr sz="900"/>
            </a:lvl1pPr>
            <a:extLst/>
          </a:lstStyle>
          <a:p>
            <a:r>
              <a:rPr lang="de-DE" dirty="0" smtClean="0"/>
              <a:t>JProf. Dr. Erik Weber - April 2010 - </a:t>
            </a:r>
            <a:r>
              <a:rPr lang="de-DE" dirty="0" err="1" smtClean="0"/>
              <a:t>Neuendettelsau</a:t>
            </a:r>
            <a:endParaRPr lang="de-DE" dirty="0"/>
          </a:p>
        </p:txBody>
      </p:sp>
      <p:sp>
        <p:nvSpPr>
          <p:cNvPr id="6" name="Foliennummernplatzhalter 5"/>
          <p:cNvSpPr>
            <a:spLocks noGrp="1"/>
          </p:cNvSpPr>
          <p:nvPr>
            <p:ph type="sldNum" sz="quarter" idx="12"/>
          </p:nvPr>
        </p:nvSpPr>
        <p:spPr>
          <a:xfrm>
            <a:off x="8613648" y="6305550"/>
            <a:ext cx="457200" cy="476250"/>
          </a:xfrm>
          <a:prstGeom prst="rect">
            <a:avLst/>
          </a:prstGeom>
        </p:spPr>
        <p:txBody>
          <a:bodyPr/>
          <a:lstStyle>
            <a:extLst/>
          </a:lstStyle>
          <a:p>
            <a:fld id="{F0531700-304E-4AC9-8A68-046B1526DDEA}" type="slidenum">
              <a:rPr lang="de-DE" smtClean="0"/>
              <a:pPr/>
              <a:t>‹Nr.›</a:t>
            </a:fld>
            <a:endParaRPr lang="de-DE"/>
          </a:p>
        </p:txBody>
      </p:sp>
    </p:spTree>
    <p:extLst>
      <p:ext uri="{BB962C8B-B14F-4D97-AF65-F5344CB8AC3E}">
        <p14:creationId xmlns:p14="http://schemas.microsoft.com/office/powerpoint/2010/main" val="289981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a:xfrm>
            <a:off x="457200" y="6356350"/>
            <a:ext cx="2133600" cy="365125"/>
          </a:xfrm>
          <a:prstGeom prst="rect">
            <a:avLst/>
          </a:prstGeom>
        </p:spPr>
        <p:txBody>
          <a:bodyPr/>
          <a:lstStyle>
            <a:extLst/>
          </a:lstStyle>
          <a:p>
            <a:fld id="{CD5EBD74-1BE3-4F4C-B7CC-23C47C85D678}" type="datetime1">
              <a:rPr lang="de-DE" smtClean="0"/>
              <a:pPr/>
              <a:t>01.12.2015</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sz="900"/>
            </a:lvl1pPr>
            <a:extLst/>
          </a:lstStyle>
          <a:p>
            <a:r>
              <a:rPr lang="de-DE" smtClean="0"/>
              <a:t>JProf. Dr. Erik Weber - 03.09.2011 - Lebenshilfe LU</a:t>
            </a:r>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extLst/>
          </a:lstStyle>
          <a:p>
            <a:fld id="{F0531700-304E-4AC9-8A68-046B1526DDEA}" type="slidenum">
              <a:rPr lang="de-DE" smtClean="0"/>
              <a:pPr/>
              <a:t>‹Nr.›</a:t>
            </a:fld>
            <a:endParaRPr lang="de-DE"/>
          </a:p>
        </p:txBody>
      </p:sp>
    </p:spTree>
    <p:extLst>
      <p:ext uri="{BB962C8B-B14F-4D97-AF65-F5344CB8AC3E}">
        <p14:creationId xmlns:p14="http://schemas.microsoft.com/office/powerpoint/2010/main" val="401944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4" name="Line 12"/>
          <p:cNvSpPr>
            <a:spLocks noChangeShapeType="1"/>
          </p:cNvSpPr>
          <p:nvPr userDrawn="1"/>
        </p:nvSpPr>
        <p:spPr bwMode="auto">
          <a:xfrm>
            <a:off x="381000" y="2743200"/>
            <a:ext cx="8991600" cy="0"/>
          </a:xfrm>
          <a:prstGeom prst="line">
            <a:avLst/>
          </a:prstGeom>
          <a:noFill/>
          <a:ln w="9525">
            <a:solidFill>
              <a:schemeClr val="bg1">
                <a:lumMod val="50000"/>
              </a:schemeClr>
            </a:solidFill>
            <a:round/>
            <a:headEnd/>
            <a:tailEnd/>
          </a:ln>
        </p:spPr>
        <p:txBody>
          <a:bodyPr wrap="none" anchor="ctr"/>
          <a:lstStyle/>
          <a:p>
            <a:pPr>
              <a:defRPr/>
            </a:pPr>
            <a:endParaRPr lang="de-DE"/>
          </a:p>
        </p:txBody>
      </p:sp>
      <p:pic>
        <p:nvPicPr>
          <p:cNvPr id="5" name="Bild 14" descr="ehd-Logo-RGB-3C-PP.png"/>
          <p:cNvPicPr>
            <a:picLocks noChangeAspect="1"/>
          </p:cNvPicPr>
          <p:nvPr userDrawn="1"/>
        </p:nvPicPr>
        <p:blipFill>
          <a:blip r:embed="rId2"/>
          <a:srcRect/>
          <a:stretch>
            <a:fillRect/>
          </a:stretch>
        </p:blipFill>
        <p:spPr bwMode="auto">
          <a:xfrm>
            <a:off x="685800" y="369888"/>
            <a:ext cx="3586163" cy="1382712"/>
          </a:xfrm>
          <a:prstGeom prst="rect">
            <a:avLst/>
          </a:prstGeom>
          <a:noFill/>
          <a:ln w="9525">
            <a:noFill/>
            <a:miter lim="800000"/>
            <a:headEnd/>
            <a:tailEnd/>
          </a:ln>
        </p:spPr>
      </p:pic>
      <p:sp>
        <p:nvSpPr>
          <p:cNvPr id="6" name="Line 12"/>
          <p:cNvSpPr>
            <a:spLocks noChangeShapeType="1"/>
          </p:cNvSpPr>
          <p:nvPr userDrawn="1"/>
        </p:nvSpPr>
        <p:spPr bwMode="auto">
          <a:xfrm>
            <a:off x="381000" y="4876800"/>
            <a:ext cx="9220200" cy="0"/>
          </a:xfrm>
          <a:prstGeom prst="line">
            <a:avLst/>
          </a:prstGeom>
          <a:noFill/>
          <a:ln w="9525">
            <a:solidFill>
              <a:schemeClr val="bg1">
                <a:lumMod val="50000"/>
              </a:schemeClr>
            </a:solidFill>
            <a:round/>
            <a:headEnd/>
            <a:tailEnd/>
          </a:ln>
        </p:spPr>
        <p:txBody>
          <a:bodyPr wrap="none" anchor="ctr"/>
          <a:lstStyle/>
          <a:p>
            <a:pPr>
              <a:defRPr/>
            </a:pPr>
            <a:endParaRPr lang="de-DE"/>
          </a:p>
        </p:txBody>
      </p:sp>
      <p:sp>
        <p:nvSpPr>
          <p:cNvPr id="7" name="Line 12"/>
          <p:cNvSpPr>
            <a:spLocks noChangeShapeType="1"/>
          </p:cNvSpPr>
          <p:nvPr userDrawn="1"/>
        </p:nvSpPr>
        <p:spPr bwMode="auto">
          <a:xfrm>
            <a:off x="381000" y="6019800"/>
            <a:ext cx="9144000" cy="0"/>
          </a:xfrm>
          <a:prstGeom prst="line">
            <a:avLst/>
          </a:prstGeom>
          <a:noFill/>
          <a:ln w="9525">
            <a:solidFill>
              <a:schemeClr val="bg1">
                <a:lumMod val="50000"/>
              </a:schemeClr>
            </a:solidFill>
            <a:round/>
            <a:headEnd/>
            <a:tailEnd/>
          </a:ln>
        </p:spPr>
        <p:txBody>
          <a:bodyPr wrap="none" anchor="ctr"/>
          <a:lstStyle/>
          <a:p>
            <a:pPr>
              <a:defRPr/>
            </a:pPr>
            <a:endParaRPr lang="de-DE"/>
          </a:p>
        </p:txBody>
      </p:sp>
      <p:sp>
        <p:nvSpPr>
          <p:cNvPr id="18434" name="Rectangle 2"/>
          <p:cNvSpPr>
            <a:spLocks noGrp="1" noChangeArrowheads="1"/>
          </p:cNvSpPr>
          <p:nvPr>
            <p:ph type="ctrTitle"/>
          </p:nvPr>
        </p:nvSpPr>
        <p:spPr>
          <a:xfrm>
            <a:off x="609600" y="2971800"/>
            <a:ext cx="7772400" cy="1447800"/>
          </a:xfrm>
        </p:spPr>
        <p:txBody>
          <a:bodyPr/>
          <a:lstStyle>
            <a:lvl1pPr>
              <a:defRPr sz="3600">
                <a:solidFill>
                  <a:schemeClr val="tx1"/>
                </a:solidFill>
              </a:defRPr>
            </a:lvl1pPr>
          </a:lstStyle>
          <a:p>
            <a:r>
              <a:rPr lang="de-DE" dirty="0" smtClean="0"/>
              <a:t>Mastertitelformat bearbeiten</a:t>
            </a:r>
            <a:endParaRPr lang="de-DE" dirty="0"/>
          </a:p>
        </p:txBody>
      </p:sp>
      <p:sp>
        <p:nvSpPr>
          <p:cNvPr id="8" name="Textplatzhalter 21"/>
          <p:cNvSpPr>
            <a:spLocks noGrp="1"/>
          </p:cNvSpPr>
          <p:nvPr>
            <p:ph type="body" sz="quarter" idx="12"/>
          </p:nvPr>
        </p:nvSpPr>
        <p:spPr>
          <a:xfrm>
            <a:off x="609600" y="5029200"/>
            <a:ext cx="7848600" cy="1066800"/>
          </a:xfrm>
        </p:spPr>
        <p:txBody>
          <a:bodyPr/>
          <a:lstStyle>
            <a:lvl1pPr>
              <a:buNone/>
              <a:defRPr sz="1600" baseline="0"/>
            </a:lvl1pPr>
          </a:lstStyle>
          <a:p>
            <a:pPr lvl="0"/>
            <a:r>
              <a:rPr lang="de-DE" smtClean="0"/>
              <a:t>Textmasterformate durch Klicken bearbeiten</a:t>
            </a:r>
          </a:p>
          <a:p>
            <a:pPr lvl="1"/>
            <a:r>
              <a:rPr lang="de-DE" smtClean="0"/>
              <a:t>Zweite Ebene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sp>
        <p:nvSpPr>
          <p:cNvPr id="5" name="Line 12"/>
          <p:cNvSpPr>
            <a:spLocks noChangeShapeType="1"/>
          </p:cNvSpPr>
          <p:nvPr userDrawn="1"/>
        </p:nvSpPr>
        <p:spPr bwMode="auto">
          <a:xfrm>
            <a:off x="381000" y="2743200"/>
            <a:ext cx="8991600" cy="0"/>
          </a:xfrm>
          <a:prstGeom prst="line">
            <a:avLst/>
          </a:prstGeom>
          <a:noFill/>
          <a:ln w="9525">
            <a:solidFill>
              <a:schemeClr val="bg1">
                <a:lumMod val="50000"/>
              </a:schemeClr>
            </a:solidFill>
            <a:round/>
            <a:headEnd/>
            <a:tailEnd/>
          </a:ln>
        </p:spPr>
        <p:txBody>
          <a:bodyPr wrap="none" anchor="ctr"/>
          <a:lstStyle/>
          <a:p>
            <a:pPr>
              <a:defRPr/>
            </a:pPr>
            <a:endParaRPr lang="de-DE"/>
          </a:p>
        </p:txBody>
      </p:sp>
      <p:pic>
        <p:nvPicPr>
          <p:cNvPr id="6" name="Bild 14" descr="ehd-Logo-RGB-3C-PP.png"/>
          <p:cNvPicPr>
            <a:picLocks noChangeAspect="1"/>
          </p:cNvPicPr>
          <p:nvPr userDrawn="1"/>
        </p:nvPicPr>
        <p:blipFill>
          <a:blip r:embed="rId2"/>
          <a:srcRect/>
          <a:stretch>
            <a:fillRect/>
          </a:stretch>
        </p:blipFill>
        <p:spPr bwMode="auto">
          <a:xfrm>
            <a:off x="685800" y="369888"/>
            <a:ext cx="3586163" cy="1382712"/>
          </a:xfrm>
          <a:prstGeom prst="rect">
            <a:avLst/>
          </a:prstGeom>
          <a:noFill/>
          <a:ln w="9525">
            <a:noFill/>
            <a:miter lim="800000"/>
            <a:headEnd/>
            <a:tailEnd/>
          </a:ln>
        </p:spPr>
      </p:pic>
      <p:sp>
        <p:nvSpPr>
          <p:cNvPr id="7" name="Line 12"/>
          <p:cNvSpPr>
            <a:spLocks noChangeShapeType="1"/>
          </p:cNvSpPr>
          <p:nvPr userDrawn="1"/>
        </p:nvSpPr>
        <p:spPr bwMode="auto">
          <a:xfrm>
            <a:off x="381000" y="4876800"/>
            <a:ext cx="9144000" cy="0"/>
          </a:xfrm>
          <a:prstGeom prst="line">
            <a:avLst/>
          </a:prstGeom>
          <a:noFill/>
          <a:ln w="9525">
            <a:solidFill>
              <a:schemeClr val="bg1">
                <a:lumMod val="50000"/>
              </a:schemeClr>
            </a:solidFill>
            <a:round/>
            <a:headEnd/>
            <a:tailEnd/>
          </a:ln>
        </p:spPr>
        <p:txBody>
          <a:bodyPr wrap="none" anchor="ctr"/>
          <a:lstStyle/>
          <a:p>
            <a:pPr>
              <a:defRPr/>
            </a:pPr>
            <a:endParaRPr lang="de-DE"/>
          </a:p>
        </p:txBody>
      </p:sp>
      <p:sp>
        <p:nvSpPr>
          <p:cNvPr id="8" name="Line 12"/>
          <p:cNvSpPr>
            <a:spLocks noChangeShapeType="1"/>
          </p:cNvSpPr>
          <p:nvPr userDrawn="1"/>
        </p:nvSpPr>
        <p:spPr bwMode="auto">
          <a:xfrm>
            <a:off x="381000" y="6019800"/>
            <a:ext cx="8991600" cy="0"/>
          </a:xfrm>
          <a:prstGeom prst="line">
            <a:avLst/>
          </a:prstGeom>
          <a:noFill/>
          <a:ln w="9525">
            <a:solidFill>
              <a:schemeClr val="bg1">
                <a:lumMod val="50000"/>
              </a:schemeClr>
            </a:solidFill>
            <a:round/>
            <a:headEnd/>
            <a:tailEnd/>
          </a:ln>
        </p:spPr>
        <p:txBody>
          <a:bodyPr wrap="none" anchor="ctr"/>
          <a:lstStyle/>
          <a:p>
            <a:pPr>
              <a:defRPr/>
            </a:pPr>
            <a:endParaRPr lang="de-DE"/>
          </a:p>
        </p:txBody>
      </p:sp>
      <p:sp>
        <p:nvSpPr>
          <p:cNvPr id="18434" name="Rectangle 2"/>
          <p:cNvSpPr>
            <a:spLocks noGrp="1" noChangeArrowheads="1"/>
          </p:cNvSpPr>
          <p:nvPr>
            <p:ph type="ctrTitle"/>
          </p:nvPr>
        </p:nvSpPr>
        <p:spPr>
          <a:xfrm>
            <a:off x="609600" y="3124200"/>
            <a:ext cx="7772400" cy="838200"/>
          </a:xfrm>
        </p:spPr>
        <p:txBody>
          <a:bodyPr/>
          <a:lstStyle>
            <a:lvl1pPr>
              <a:defRPr sz="3600">
                <a:solidFill>
                  <a:schemeClr val="tx1"/>
                </a:solidFill>
              </a:defRPr>
            </a:lvl1pPr>
          </a:lstStyle>
          <a:p>
            <a:r>
              <a:rPr lang="de-DE" dirty="0" err="1"/>
              <a:t>EHD-Präsentation</a:t>
            </a:r>
            <a:r>
              <a:rPr lang="de-DE" dirty="0"/>
              <a:t> Titel</a:t>
            </a:r>
          </a:p>
        </p:txBody>
      </p:sp>
      <p:sp>
        <p:nvSpPr>
          <p:cNvPr id="22" name="Textplatzhalter 21"/>
          <p:cNvSpPr>
            <a:spLocks noGrp="1"/>
          </p:cNvSpPr>
          <p:nvPr>
            <p:ph type="body" sz="quarter" idx="12"/>
          </p:nvPr>
        </p:nvSpPr>
        <p:spPr>
          <a:xfrm>
            <a:off x="609600" y="3886200"/>
            <a:ext cx="7772400" cy="914400"/>
          </a:xfrm>
        </p:spPr>
        <p:txBody>
          <a:bodyPr/>
          <a:lstStyle>
            <a:lvl1pPr>
              <a:buNone/>
              <a:defRPr sz="2000"/>
            </a:lvl1pPr>
          </a:lstStyle>
          <a:p>
            <a:pPr lvl="0"/>
            <a:r>
              <a:rPr lang="de-DE" dirty="0" smtClean="0"/>
              <a:t>Mastertextformat bearbeiten</a:t>
            </a:r>
          </a:p>
        </p:txBody>
      </p:sp>
      <p:sp>
        <p:nvSpPr>
          <p:cNvPr id="9" name="Textplatzhalter 21"/>
          <p:cNvSpPr>
            <a:spLocks noGrp="1"/>
          </p:cNvSpPr>
          <p:nvPr>
            <p:ph type="body" sz="quarter" idx="13"/>
          </p:nvPr>
        </p:nvSpPr>
        <p:spPr>
          <a:xfrm>
            <a:off x="609600" y="6172200"/>
            <a:ext cx="7772400" cy="533400"/>
          </a:xfrm>
        </p:spPr>
        <p:txBody>
          <a:bodyPr/>
          <a:lstStyle>
            <a:lvl1pPr>
              <a:buNone/>
              <a:defRPr sz="1400">
                <a:solidFill>
                  <a:schemeClr val="bg1">
                    <a:lumMod val="50000"/>
                  </a:schemeClr>
                </a:solidFill>
              </a:defRPr>
            </a:lvl1pPr>
          </a:lstStyle>
          <a:p>
            <a:pPr lvl="0"/>
            <a:r>
              <a:rPr lang="de-DE" smtClean="0"/>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8" name="Inhaltsplatzhalter 3"/>
          <p:cNvSpPr>
            <a:spLocks noGrp="1"/>
          </p:cNvSpPr>
          <p:nvPr>
            <p:ph sz="half" idx="12"/>
          </p:nvPr>
        </p:nvSpPr>
        <p:spPr>
          <a:xfrm>
            <a:off x="685800" y="1676400"/>
            <a:ext cx="7772400" cy="37338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p:txBody>
      </p:sp>
      <p:sp>
        <p:nvSpPr>
          <p:cNvPr id="7" name="Rectangle 2"/>
          <p:cNvSpPr>
            <a:spLocks noGrp="1" noChangeArrowheads="1"/>
          </p:cNvSpPr>
          <p:nvPr>
            <p:ph type="title"/>
          </p:nvPr>
        </p:nvSpPr>
        <p:spPr bwMode="auto">
          <a:xfrm>
            <a:off x="685800" y="533400"/>
            <a:ext cx="7772400" cy="685800"/>
          </a:xfrm>
          <a:prstGeom prst="rect">
            <a:avLst/>
          </a:prstGeom>
          <a:noFill/>
          <a:ln w="9525">
            <a:noFill/>
            <a:miter lim="800000"/>
            <a:headEnd/>
            <a:tailEnd/>
          </a:ln>
        </p:spPr>
        <p:txBody>
          <a:bodyPr/>
          <a:lstStyle/>
          <a:p>
            <a:pPr lvl="0"/>
            <a:r>
              <a:rPr lang="de-DE" dirty="0"/>
              <a:t>Mastertitelformat bearbeiten</a:t>
            </a:r>
          </a:p>
        </p:txBody>
      </p:sp>
      <p:sp>
        <p:nvSpPr>
          <p:cNvPr id="10" name="Textplatzhalter 21"/>
          <p:cNvSpPr>
            <a:spLocks noGrp="1"/>
          </p:cNvSpPr>
          <p:nvPr>
            <p:ph type="body" sz="quarter" idx="13"/>
          </p:nvPr>
        </p:nvSpPr>
        <p:spPr>
          <a:xfrm>
            <a:off x="685800" y="6172200"/>
            <a:ext cx="7772400" cy="533400"/>
          </a:xfrm>
        </p:spPr>
        <p:txBody>
          <a:bodyPr/>
          <a:lstStyle>
            <a:lvl1pPr>
              <a:buNone/>
              <a:defRPr sz="1000">
                <a:solidFill>
                  <a:schemeClr val="bg1">
                    <a:lumMod val="50000"/>
                  </a:schemeClr>
                </a:solidFill>
              </a:defRPr>
            </a:lvl1pPr>
          </a:lstStyle>
          <a:p>
            <a:pPr lvl="0"/>
            <a:endParaRPr lang="de-DE" dirty="0" smtClean="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18" name="Inhaltsplatzhalter 3"/>
          <p:cNvSpPr>
            <a:spLocks noGrp="1"/>
          </p:cNvSpPr>
          <p:nvPr>
            <p:ph sz="half" idx="12"/>
          </p:nvPr>
        </p:nvSpPr>
        <p:spPr>
          <a:xfrm>
            <a:off x="685800" y="1676400"/>
            <a:ext cx="7772400" cy="3733800"/>
          </a:xfrm>
        </p:spPr>
        <p:txBody>
          <a:bodyPr/>
          <a:lstStyle>
            <a:lvl1pPr>
              <a:defRPr sz="2000"/>
            </a:lvl1pPr>
            <a:lvl2pP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p:txBody>
      </p:sp>
      <p:sp>
        <p:nvSpPr>
          <p:cNvPr id="7" name="Rectangle 2"/>
          <p:cNvSpPr>
            <a:spLocks noGrp="1" noChangeArrowheads="1"/>
          </p:cNvSpPr>
          <p:nvPr>
            <p:ph type="title"/>
          </p:nvPr>
        </p:nvSpPr>
        <p:spPr bwMode="auto">
          <a:xfrm>
            <a:off x="685800" y="457200"/>
            <a:ext cx="7772400" cy="990600"/>
          </a:xfrm>
          <a:prstGeom prst="rect">
            <a:avLst/>
          </a:prstGeom>
          <a:noFill/>
          <a:ln w="9525">
            <a:noFill/>
            <a:miter lim="800000"/>
            <a:headEnd/>
            <a:tailEnd/>
          </a:ln>
        </p:spPr>
        <p:txBody>
          <a:bodyPr/>
          <a:lstStyle>
            <a:lvl1pPr>
              <a:defRPr sz="2000"/>
            </a:lvl1pPr>
          </a:lstStyle>
          <a:p>
            <a:pPr lvl="0"/>
            <a:r>
              <a:rPr lang="de-DE" smtClean="0"/>
              <a:t>Mastertitelformat bearbeiten</a:t>
            </a:r>
            <a:endParaRPr lang="de-DE" dirty="0"/>
          </a:p>
        </p:txBody>
      </p:sp>
      <p:sp>
        <p:nvSpPr>
          <p:cNvPr id="10" name="Textplatzhalter 21"/>
          <p:cNvSpPr>
            <a:spLocks noGrp="1"/>
          </p:cNvSpPr>
          <p:nvPr>
            <p:ph type="body" sz="quarter" idx="13"/>
          </p:nvPr>
        </p:nvSpPr>
        <p:spPr>
          <a:xfrm>
            <a:off x="685800" y="6172200"/>
            <a:ext cx="7772400" cy="533400"/>
          </a:xfrm>
        </p:spPr>
        <p:txBody>
          <a:bodyPr/>
          <a:lstStyle>
            <a:lvl1pPr>
              <a:buNone/>
              <a:defRPr sz="1000">
                <a:solidFill>
                  <a:schemeClr val="bg1">
                    <a:lumMod val="50000"/>
                  </a:schemeClr>
                </a:solidFill>
              </a:defRPr>
            </a:lvl1pPr>
          </a:lstStyle>
          <a:p>
            <a:pPr lvl="0"/>
            <a:endParaRPr lang="de-DE"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648200" y="1676400"/>
            <a:ext cx="3810000" cy="3733800"/>
          </a:xfrm>
        </p:spPr>
        <p:txBody>
          <a:bodyPr/>
          <a:lstStyle>
            <a:lvl1pPr>
              <a:defRPr sz="2000"/>
            </a:lvl1pPr>
            <a:lvl2pP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p:txBody>
      </p:sp>
      <p:sp>
        <p:nvSpPr>
          <p:cNvPr id="10" name="Inhaltsplatzhalter 3"/>
          <p:cNvSpPr>
            <a:spLocks noGrp="1"/>
          </p:cNvSpPr>
          <p:nvPr>
            <p:ph sz="half" idx="12"/>
          </p:nvPr>
        </p:nvSpPr>
        <p:spPr>
          <a:xfrm>
            <a:off x="685800" y="1676400"/>
            <a:ext cx="3810000" cy="3733800"/>
          </a:xfrm>
        </p:spPr>
        <p:txBody>
          <a:bodyPr/>
          <a:lstStyle>
            <a:lvl1pPr>
              <a:defRPr sz="2000"/>
            </a:lvl1pPr>
            <a:lvl2pP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p:txBody>
      </p:sp>
      <p:sp>
        <p:nvSpPr>
          <p:cNvPr id="6" name="Rectangle 2"/>
          <p:cNvSpPr>
            <a:spLocks noGrp="1" noChangeArrowheads="1"/>
          </p:cNvSpPr>
          <p:nvPr>
            <p:ph type="title"/>
          </p:nvPr>
        </p:nvSpPr>
        <p:spPr bwMode="auto">
          <a:xfrm>
            <a:off x="685800" y="533400"/>
            <a:ext cx="7772400" cy="685800"/>
          </a:xfrm>
          <a:prstGeom prst="rect">
            <a:avLst/>
          </a:prstGeom>
          <a:noFill/>
          <a:ln w="9525">
            <a:noFill/>
            <a:miter lim="800000"/>
            <a:headEnd/>
            <a:tailEnd/>
          </a:ln>
        </p:spPr>
        <p:txBody>
          <a:bodyPr/>
          <a:lstStyle/>
          <a:p>
            <a:pPr lvl="0"/>
            <a:r>
              <a:rPr lang="de-DE" dirty="0"/>
              <a:t>Mastertitelformat bearbeiten</a:t>
            </a:r>
          </a:p>
        </p:txBody>
      </p:sp>
      <p:sp>
        <p:nvSpPr>
          <p:cNvPr id="11" name="Textplatzhalter 21"/>
          <p:cNvSpPr>
            <a:spLocks noGrp="1"/>
          </p:cNvSpPr>
          <p:nvPr>
            <p:ph type="body" sz="quarter" idx="13"/>
          </p:nvPr>
        </p:nvSpPr>
        <p:spPr>
          <a:xfrm>
            <a:off x="609600" y="6248400"/>
            <a:ext cx="7772400" cy="533400"/>
          </a:xfrm>
        </p:spPr>
        <p:txBody>
          <a:bodyPr/>
          <a:lstStyle>
            <a:lvl1pPr>
              <a:buNone/>
              <a:defRPr sz="1000">
                <a:solidFill>
                  <a:schemeClr val="bg1">
                    <a:lumMod val="50000"/>
                  </a:schemeClr>
                </a:solidFill>
              </a:defRPr>
            </a:lvl1pPr>
          </a:lstStyle>
          <a:p>
            <a:pPr lvl="0"/>
            <a:r>
              <a:rPr lang="de-DE" dirty="0" smtClean="0"/>
              <a:t>Mastertextformat bearbeiten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15" name="Bildplatzhalter 14"/>
          <p:cNvSpPr>
            <a:spLocks noGrp="1"/>
          </p:cNvSpPr>
          <p:nvPr>
            <p:ph type="pic" sz="quarter" idx="11"/>
          </p:nvPr>
        </p:nvSpPr>
        <p:spPr>
          <a:xfrm>
            <a:off x="4648200" y="1676400"/>
            <a:ext cx="3733800" cy="3429000"/>
          </a:xfrm>
        </p:spPr>
        <p:txBody>
          <a:bodyPr/>
          <a:lstStyle/>
          <a:p>
            <a:pPr lvl="0"/>
            <a:endParaRPr lang="de-DE" noProof="0" smtClean="0"/>
          </a:p>
        </p:txBody>
      </p:sp>
      <p:sp>
        <p:nvSpPr>
          <p:cNvPr id="9" name="Inhaltsplatzhalter 3"/>
          <p:cNvSpPr>
            <a:spLocks noGrp="1"/>
          </p:cNvSpPr>
          <p:nvPr>
            <p:ph sz="half" idx="12"/>
          </p:nvPr>
        </p:nvSpPr>
        <p:spPr>
          <a:xfrm>
            <a:off x="685800" y="1676400"/>
            <a:ext cx="3810000" cy="3429000"/>
          </a:xfrm>
        </p:spPr>
        <p:txBody>
          <a:bodyPr/>
          <a:lstStyle>
            <a:lvl1pPr>
              <a:defRPr sz="2000"/>
            </a:lvl1pPr>
            <a:lvl2pP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p:txBody>
      </p:sp>
      <p:sp>
        <p:nvSpPr>
          <p:cNvPr id="6" name="Rectangle 2"/>
          <p:cNvSpPr>
            <a:spLocks noGrp="1" noChangeArrowheads="1"/>
          </p:cNvSpPr>
          <p:nvPr>
            <p:ph type="title"/>
          </p:nvPr>
        </p:nvSpPr>
        <p:spPr bwMode="auto">
          <a:xfrm>
            <a:off x="685800" y="533400"/>
            <a:ext cx="7772400" cy="685800"/>
          </a:xfrm>
          <a:prstGeom prst="rect">
            <a:avLst/>
          </a:prstGeom>
          <a:noFill/>
          <a:ln w="9525">
            <a:noFill/>
            <a:miter lim="800000"/>
            <a:headEnd/>
            <a:tailEnd/>
          </a:ln>
        </p:spPr>
        <p:txBody>
          <a:bodyPr/>
          <a:lstStyle/>
          <a:p>
            <a:pPr lvl="0"/>
            <a:r>
              <a:rPr lang="de-DE" dirty="0"/>
              <a:t>Mastertitelformat bearbeiten</a:t>
            </a:r>
          </a:p>
        </p:txBody>
      </p:sp>
      <p:sp>
        <p:nvSpPr>
          <p:cNvPr id="11" name="Textplatzhalter 21"/>
          <p:cNvSpPr>
            <a:spLocks noGrp="1"/>
          </p:cNvSpPr>
          <p:nvPr>
            <p:ph type="body" sz="quarter" idx="13"/>
          </p:nvPr>
        </p:nvSpPr>
        <p:spPr>
          <a:xfrm>
            <a:off x="609600" y="6248400"/>
            <a:ext cx="7772400" cy="533400"/>
          </a:xfrm>
        </p:spPr>
        <p:txBody>
          <a:bodyPr/>
          <a:lstStyle>
            <a:lvl1pPr>
              <a:buNone/>
              <a:defRPr sz="1000">
                <a:solidFill>
                  <a:schemeClr val="bg1">
                    <a:lumMod val="50000"/>
                  </a:schemeClr>
                </a:solidFill>
              </a:defRPr>
            </a:lvl1pPr>
          </a:lstStyle>
          <a:p>
            <a:pPr lvl="0"/>
            <a:r>
              <a:rPr lang="de-DE" dirty="0" smtClean="0"/>
              <a:t>Mastertextformat bearbeiten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15" name="Bildplatzhalter 14"/>
          <p:cNvSpPr>
            <a:spLocks noGrp="1"/>
          </p:cNvSpPr>
          <p:nvPr>
            <p:ph type="pic" sz="quarter" idx="11"/>
          </p:nvPr>
        </p:nvSpPr>
        <p:spPr>
          <a:xfrm>
            <a:off x="4648200" y="1676400"/>
            <a:ext cx="3733800" cy="1524000"/>
          </a:xfrm>
        </p:spPr>
        <p:txBody>
          <a:bodyPr/>
          <a:lstStyle/>
          <a:p>
            <a:pPr lvl="0"/>
            <a:endParaRPr lang="de-DE" noProof="0" smtClean="0"/>
          </a:p>
        </p:txBody>
      </p:sp>
      <p:sp>
        <p:nvSpPr>
          <p:cNvPr id="10" name="Bildplatzhalter 14"/>
          <p:cNvSpPr>
            <a:spLocks noGrp="1"/>
          </p:cNvSpPr>
          <p:nvPr>
            <p:ph type="pic" sz="quarter" idx="12"/>
          </p:nvPr>
        </p:nvSpPr>
        <p:spPr>
          <a:xfrm>
            <a:off x="4648200" y="3352800"/>
            <a:ext cx="3733800" cy="1600200"/>
          </a:xfrm>
        </p:spPr>
        <p:txBody>
          <a:bodyPr/>
          <a:lstStyle/>
          <a:p>
            <a:pPr lvl="0"/>
            <a:endParaRPr lang="de-DE" noProof="0" smtClean="0"/>
          </a:p>
        </p:txBody>
      </p:sp>
      <p:sp>
        <p:nvSpPr>
          <p:cNvPr id="9" name="Inhaltsplatzhalter 3"/>
          <p:cNvSpPr>
            <a:spLocks noGrp="1"/>
          </p:cNvSpPr>
          <p:nvPr>
            <p:ph sz="half" idx="14"/>
          </p:nvPr>
        </p:nvSpPr>
        <p:spPr>
          <a:xfrm>
            <a:off x="685800" y="1676400"/>
            <a:ext cx="3810000" cy="3276600"/>
          </a:xfrm>
        </p:spPr>
        <p:txBody>
          <a:bodyPr/>
          <a:lstStyle>
            <a:lvl1pPr>
              <a:defRPr sz="2000"/>
            </a:lvl1pPr>
            <a:lvl2pP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p:txBody>
      </p:sp>
      <p:sp>
        <p:nvSpPr>
          <p:cNvPr id="7" name="Rectangle 2"/>
          <p:cNvSpPr>
            <a:spLocks noGrp="1" noChangeArrowheads="1"/>
          </p:cNvSpPr>
          <p:nvPr>
            <p:ph type="title"/>
          </p:nvPr>
        </p:nvSpPr>
        <p:spPr bwMode="auto">
          <a:xfrm>
            <a:off x="685800" y="533400"/>
            <a:ext cx="7772400" cy="685800"/>
          </a:xfrm>
          <a:prstGeom prst="rect">
            <a:avLst/>
          </a:prstGeom>
          <a:noFill/>
          <a:ln w="9525">
            <a:noFill/>
            <a:miter lim="800000"/>
            <a:headEnd/>
            <a:tailEnd/>
          </a:ln>
        </p:spPr>
        <p:txBody>
          <a:bodyPr/>
          <a:lstStyle/>
          <a:p>
            <a:pPr lvl="0"/>
            <a:r>
              <a:rPr lang="de-DE" dirty="0"/>
              <a:t>Mastertitelformat bearbeiten</a:t>
            </a:r>
          </a:p>
        </p:txBody>
      </p:sp>
      <p:sp>
        <p:nvSpPr>
          <p:cNvPr id="13" name="Textplatzhalter 21"/>
          <p:cNvSpPr>
            <a:spLocks noGrp="1"/>
          </p:cNvSpPr>
          <p:nvPr>
            <p:ph type="body" sz="quarter" idx="13"/>
          </p:nvPr>
        </p:nvSpPr>
        <p:spPr>
          <a:xfrm>
            <a:off x="609600" y="6248400"/>
            <a:ext cx="7772400" cy="533400"/>
          </a:xfrm>
        </p:spPr>
        <p:txBody>
          <a:bodyPr/>
          <a:lstStyle>
            <a:lvl1pPr>
              <a:buNone/>
              <a:defRPr sz="1000">
                <a:solidFill>
                  <a:schemeClr val="bg1">
                    <a:lumMod val="50000"/>
                  </a:schemeClr>
                </a:solidFill>
              </a:defRPr>
            </a:lvl1pPr>
          </a:lstStyle>
          <a:p>
            <a:pPr lvl="0"/>
            <a:r>
              <a:rPr lang="de-DE" dirty="0" smtClean="0"/>
              <a:t>Mastertextformat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D38290DD-B3E6-474F-9F86-A65EAC750EEF}" type="datetimeFigureOut">
              <a:rPr lang="de-DE" smtClean="0"/>
              <a:pPr/>
              <a:t>01.12.2015</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A51745A7-40D2-418C-A53E-E13A5D50B95A}"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33400"/>
            <a:ext cx="7772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Mastertitelformat bearbeiten</a:t>
            </a:r>
          </a:p>
        </p:txBody>
      </p:sp>
      <p:sp>
        <p:nvSpPr>
          <p:cNvPr id="1027" name="Rectangle 3"/>
          <p:cNvSpPr>
            <a:spLocks noGrp="1" noChangeArrowheads="1"/>
          </p:cNvSpPr>
          <p:nvPr>
            <p:ph type="body" idx="1"/>
          </p:nvPr>
        </p:nvSpPr>
        <p:spPr bwMode="auto">
          <a:xfrm>
            <a:off x="762000" y="1600200"/>
            <a:ext cx="77724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1" name="Text Box 7"/>
          <p:cNvSpPr txBox="1">
            <a:spLocks noChangeArrowheads="1"/>
          </p:cNvSpPr>
          <p:nvPr userDrawn="1"/>
        </p:nvSpPr>
        <p:spPr bwMode="auto">
          <a:xfrm>
            <a:off x="2117725" y="6067425"/>
            <a:ext cx="184150" cy="457200"/>
          </a:xfrm>
          <a:prstGeom prst="rect">
            <a:avLst/>
          </a:prstGeom>
          <a:noFill/>
          <a:ln w="9525">
            <a:noFill/>
            <a:miter lim="800000"/>
            <a:headEnd/>
            <a:tailEnd/>
          </a:ln>
        </p:spPr>
        <p:txBody>
          <a:bodyPr wrap="none">
            <a:spAutoFit/>
          </a:bodyPr>
          <a:lstStyle/>
          <a:p>
            <a:pPr eaLnBrk="0" hangingPunct="0">
              <a:defRPr/>
            </a:pPr>
            <a:endParaRPr lang="de-DE" sz="2400">
              <a:solidFill>
                <a:schemeClr val="tx1"/>
              </a:solidFill>
            </a:endParaRPr>
          </a:p>
        </p:txBody>
      </p:sp>
      <p:sp>
        <p:nvSpPr>
          <p:cNvPr id="1036" name="Line 12"/>
          <p:cNvSpPr>
            <a:spLocks noChangeShapeType="1"/>
          </p:cNvSpPr>
          <p:nvPr userDrawn="1"/>
        </p:nvSpPr>
        <p:spPr bwMode="auto">
          <a:xfrm>
            <a:off x="381000" y="1371600"/>
            <a:ext cx="8839200" cy="0"/>
          </a:xfrm>
          <a:prstGeom prst="line">
            <a:avLst/>
          </a:prstGeom>
          <a:noFill/>
          <a:ln w="9525">
            <a:solidFill>
              <a:schemeClr val="bg1">
                <a:lumMod val="50000"/>
              </a:schemeClr>
            </a:solidFill>
            <a:round/>
            <a:headEnd/>
            <a:tailEnd/>
          </a:ln>
        </p:spPr>
        <p:txBody>
          <a:bodyPr wrap="none" anchor="ctr"/>
          <a:lstStyle/>
          <a:p>
            <a:pPr>
              <a:defRPr/>
            </a:pPr>
            <a:endParaRPr lang="de-DE"/>
          </a:p>
        </p:txBody>
      </p:sp>
      <p:sp>
        <p:nvSpPr>
          <p:cNvPr id="1037" name="Line 13"/>
          <p:cNvSpPr>
            <a:spLocks noChangeShapeType="1"/>
          </p:cNvSpPr>
          <p:nvPr userDrawn="1"/>
        </p:nvSpPr>
        <p:spPr bwMode="auto">
          <a:xfrm>
            <a:off x="381000" y="381000"/>
            <a:ext cx="8839200" cy="0"/>
          </a:xfrm>
          <a:prstGeom prst="line">
            <a:avLst/>
          </a:prstGeom>
          <a:noFill/>
          <a:ln w="9525">
            <a:solidFill>
              <a:schemeClr val="bg1">
                <a:lumMod val="50000"/>
              </a:schemeClr>
            </a:solidFill>
            <a:round/>
            <a:headEnd/>
            <a:tailEnd/>
          </a:ln>
        </p:spPr>
        <p:txBody>
          <a:bodyPr wrap="none" anchor="ctr"/>
          <a:lstStyle/>
          <a:p>
            <a:pPr>
              <a:defRPr/>
            </a:pPr>
            <a:endParaRPr lang="de-DE"/>
          </a:p>
        </p:txBody>
      </p:sp>
      <p:pic>
        <p:nvPicPr>
          <p:cNvPr id="2" name="Bild 10" descr="ehd-Logo-RGB-3C-PP.png"/>
          <p:cNvPicPr>
            <a:picLocks noChangeAspect="1"/>
          </p:cNvPicPr>
          <p:nvPr userDrawn="1"/>
        </p:nvPicPr>
        <p:blipFill>
          <a:blip r:embed="rId13"/>
          <a:srcRect/>
          <a:stretch>
            <a:fillRect/>
          </a:stretch>
        </p:blipFill>
        <p:spPr bwMode="auto">
          <a:xfrm>
            <a:off x="6477000" y="5791200"/>
            <a:ext cx="2133600" cy="823913"/>
          </a:xfrm>
          <a:prstGeom prst="rect">
            <a:avLst/>
          </a:prstGeom>
          <a:noFill/>
          <a:ln w="9525">
            <a:noFill/>
            <a:miter lim="800000"/>
            <a:headEnd/>
            <a:tailEnd/>
          </a:ln>
        </p:spPr>
      </p:pic>
      <p:sp>
        <p:nvSpPr>
          <p:cNvPr id="10" name="Line 12"/>
          <p:cNvSpPr>
            <a:spLocks noChangeShapeType="1"/>
          </p:cNvSpPr>
          <p:nvPr userDrawn="1"/>
        </p:nvSpPr>
        <p:spPr bwMode="auto">
          <a:xfrm>
            <a:off x="381000" y="6019800"/>
            <a:ext cx="5759450" cy="0"/>
          </a:xfrm>
          <a:prstGeom prst="line">
            <a:avLst/>
          </a:prstGeom>
          <a:noFill/>
          <a:ln w="9525">
            <a:solidFill>
              <a:schemeClr val="bg1">
                <a:lumMod val="50000"/>
              </a:schemeClr>
            </a:solidFill>
            <a:round/>
            <a:headEnd/>
            <a:tailEnd/>
          </a:ln>
        </p:spPr>
        <p:txBody>
          <a:bodyPr wrap="none" anchor="ctr"/>
          <a:lstStyle/>
          <a:p>
            <a:pPr>
              <a:defRPr/>
            </a:pPr>
            <a:endParaRPr lang="de-DE"/>
          </a:p>
        </p:txBody>
      </p:sp>
      <p:sp>
        <p:nvSpPr>
          <p:cNvPr id="11" name="Line 12"/>
          <p:cNvSpPr>
            <a:spLocks noChangeShapeType="1"/>
          </p:cNvSpPr>
          <p:nvPr userDrawn="1"/>
        </p:nvSpPr>
        <p:spPr bwMode="auto">
          <a:xfrm>
            <a:off x="8423275" y="6019800"/>
            <a:ext cx="949325" cy="0"/>
          </a:xfrm>
          <a:prstGeom prst="line">
            <a:avLst/>
          </a:prstGeom>
          <a:noFill/>
          <a:ln w="9525">
            <a:solidFill>
              <a:schemeClr val="bg1">
                <a:lumMod val="50000"/>
              </a:schemeClr>
            </a:solidFill>
            <a:round/>
            <a:headEnd/>
            <a:tailEnd/>
          </a:ln>
        </p:spPr>
        <p:txBody>
          <a:bodyPr wrap="none" anchor="ctr"/>
          <a:lstStyle/>
          <a:p>
            <a:pPr>
              <a:defRPr/>
            </a:pPr>
            <a:endParaRPr lang="de-DE"/>
          </a:p>
        </p:txBody>
      </p:sp>
      <p:sp>
        <p:nvSpPr>
          <p:cNvPr id="12" name="Textplatzhalter 21"/>
          <p:cNvSpPr txBox="1">
            <a:spLocks/>
          </p:cNvSpPr>
          <p:nvPr userDrawn="1"/>
        </p:nvSpPr>
        <p:spPr>
          <a:xfrm>
            <a:off x="609600" y="6248400"/>
            <a:ext cx="7772400" cy="533400"/>
          </a:xfrm>
          <a:prstGeom prst="rect">
            <a:avLst/>
          </a:prstGeom>
        </p:spPr>
        <p:txBody>
          <a:bodyPr/>
          <a:lstStyle>
            <a:lvl1pPr>
              <a:buNone/>
              <a:defRPr sz="1000" baseline="0">
                <a:solidFill>
                  <a:schemeClr val="bg1">
                    <a:lumMod val="50000"/>
                  </a:schemeClr>
                </a:solidFill>
              </a:defRPr>
            </a:lvl1pPr>
          </a:lstStyle>
          <a:p>
            <a:pPr marL="342900" indent="-342900" eaLnBrk="0" hangingPunct="0">
              <a:spcBef>
                <a:spcPct val="20000"/>
              </a:spcBef>
              <a:buFont typeface="Arial" charset="0"/>
              <a:buNone/>
              <a:defRPr/>
            </a:pPr>
            <a:r>
              <a:rPr lang="de-DE" kern="0" smtClean="0">
                <a:latin typeface="+mn-lt"/>
                <a:ea typeface="+mn-ea"/>
              </a:rPr>
              <a:t>Studiengang  Integrative Heilpädagogik/ Inclusive Education</a:t>
            </a:r>
            <a:endParaRPr lang="de-DE" kern="0" dirty="0" smtClean="0">
              <a:latin typeface="+mn-lt"/>
              <a:ea typeface="+mn-ea"/>
            </a:endParaRP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68" r:id="rId4"/>
    <p:sldLayoutId id="2147483769" r:id="rId5"/>
    <p:sldLayoutId id="2147483770" r:id="rId6"/>
    <p:sldLayoutId id="2147483771" r:id="rId7"/>
    <p:sldLayoutId id="2147483772" r:id="rId8"/>
    <p:sldLayoutId id="2147483776" r:id="rId9"/>
    <p:sldLayoutId id="2147483778" r:id="rId10"/>
    <p:sldLayoutId id="2147483779" r:id="rId11"/>
  </p:sldLayoutIdLst>
  <p:hf sldNum="0" hdr="0" dt="0"/>
  <p:txStyles>
    <p:titleStyle>
      <a:lvl1pPr algn="l" rtl="0" eaLnBrk="0" fontAlgn="base" hangingPunct="0">
        <a:lnSpc>
          <a:spcPct val="120000"/>
        </a:lnSpc>
        <a:spcBef>
          <a:spcPct val="0"/>
        </a:spcBef>
        <a:spcAft>
          <a:spcPct val="0"/>
        </a:spcAft>
        <a:defRPr sz="2800">
          <a:solidFill>
            <a:schemeClr val="tx1"/>
          </a:solidFill>
          <a:latin typeface="+mj-lt"/>
          <a:ea typeface="+mj-ea"/>
          <a:cs typeface="+mj-cs"/>
        </a:defRPr>
      </a:lvl1pPr>
      <a:lvl2pPr algn="l" rtl="0" eaLnBrk="0" fontAlgn="base" hangingPunct="0">
        <a:lnSpc>
          <a:spcPct val="120000"/>
        </a:lnSpc>
        <a:spcBef>
          <a:spcPct val="0"/>
        </a:spcBef>
        <a:spcAft>
          <a:spcPct val="0"/>
        </a:spcAft>
        <a:defRPr sz="2800">
          <a:solidFill>
            <a:schemeClr val="tx1"/>
          </a:solidFill>
          <a:latin typeface="Arial" charset="0"/>
          <a:ea typeface="ＭＳ Ｐゴシック" charset="-128"/>
          <a:cs typeface="ＭＳ Ｐゴシック" charset="-128"/>
        </a:defRPr>
      </a:lvl2pPr>
      <a:lvl3pPr algn="l" rtl="0" eaLnBrk="0" fontAlgn="base" hangingPunct="0">
        <a:lnSpc>
          <a:spcPct val="120000"/>
        </a:lnSpc>
        <a:spcBef>
          <a:spcPct val="0"/>
        </a:spcBef>
        <a:spcAft>
          <a:spcPct val="0"/>
        </a:spcAft>
        <a:defRPr sz="2800">
          <a:solidFill>
            <a:schemeClr val="tx1"/>
          </a:solidFill>
          <a:latin typeface="Arial" charset="0"/>
          <a:ea typeface="ＭＳ Ｐゴシック" charset="-128"/>
          <a:cs typeface="ＭＳ Ｐゴシック" charset="-128"/>
        </a:defRPr>
      </a:lvl3pPr>
      <a:lvl4pPr algn="l" rtl="0" eaLnBrk="0" fontAlgn="base" hangingPunct="0">
        <a:lnSpc>
          <a:spcPct val="120000"/>
        </a:lnSpc>
        <a:spcBef>
          <a:spcPct val="0"/>
        </a:spcBef>
        <a:spcAft>
          <a:spcPct val="0"/>
        </a:spcAft>
        <a:defRPr sz="2800">
          <a:solidFill>
            <a:schemeClr val="tx1"/>
          </a:solidFill>
          <a:latin typeface="Arial" charset="0"/>
          <a:ea typeface="ＭＳ Ｐゴシック" charset="-128"/>
          <a:cs typeface="ＭＳ Ｐゴシック" charset="-128"/>
        </a:defRPr>
      </a:lvl4pPr>
      <a:lvl5pPr algn="l" rtl="0" eaLnBrk="0" fontAlgn="base" hangingPunct="0">
        <a:lnSpc>
          <a:spcPct val="120000"/>
        </a:lnSpc>
        <a:spcBef>
          <a:spcPct val="0"/>
        </a:spcBef>
        <a:spcAft>
          <a:spcPct val="0"/>
        </a:spcAft>
        <a:defRPr sz="2800">
          <a:solidFill>
            <a:schemeClr val="tx1"/>
          </a:solidFill>
          <a:latin typeface="Arial" charset="0"/>
          <a:ea typeface="ＭＳ Ｐゴシック" charset="-128"/>
          <a:cs typeface="ＭＳ Ｐゴシック" charset="-128"/>
        </a:defRPr>
      </a:lvl5pPr>
      <a:lvl6pPr marL="457200" algn="l" rtl="0" fontAlgn="base">
        <a:lnSpc>
          <a:spcPct val="120000"/>
        </a:lnSpc>
        <a:spcBef>
          <a:spcPct val="0"/>
        </a:spcBef>
        <a:spcAft>
          <a:spcPct val="0"/>
        </a:spcAft>
        <a:defRPr sz="2800">
          <a:solidFill>
            <a:schemeClr val="tx2"/>
          </a:solidFill>
          <a:latin typeface="Arial" charset="0"/>
          <a:ea typeface="ＭＳ Ｐゴシック" charset="-128"/>
          <a:cs typeface="ＭＳ Ｐゴシック" charset="-128"/>
        </a:defRPr>
      </a:lvl6pPr>
      <a:lvl7pPr marL="914400" algn="l" rtl="0" fontAlgn="base">
        <a:lnSpc>
          <a:spcPct val="120000"/>
        </a:lnSpc>
        <a:spcBef>
          <a:spcPct val="0"/>
        </a:spcBef>
        <a:spcAft>
          <a:spcPct val="0"/>
        </a:spcAft>
        <a:defRPr sz="2800">
          <a:solidFill>
            <a:schemeClr val="tx2"/>
          </a:solidFill>
          <a:latin typeface="Arial" charset="0"/>
          <a:ea typeface="ＭＳ Ｐゴシック" charset="-128"/>
          <a:cs typeface="ＭＳ Ｐゴシック" charset="-128"/>
        </a:defRPr>
      </a:lvl7pPr>
      <a:lvl8pPr marL="1371600" algn="l" rtl="0" fontAlgn="base">
        <a:lnSpc>
          <a:spcPct val="120000"/>
        </a:lnSpc>
        <a:spcBef>
          <a:spcPct val="0"/>
        </a:spcBef>
        <a:spcAft>
          <a:spcPct val="0"/>
        </a:spcAft>
        <a:defRPr sz="2800">
          <a:solidFill>
            <a:schemeClr val="tx2"/>
          </a:solidFill>
          <a:latin typeface="Arial" charset="0"/>
          <a:ea typeface="ＭＳ Ｐゴシック" charset="-128"/>
          <a:cs typeface="ＭＳ Ｐゴシック" charset="-128"/>
        </a:defRPr>
      </a:lvl8pPr>
      <a:lvl9pPr marL="1828800" algn="l" rtl="0" fontAlgn="base">
        <a:lnSpc>
          <a:spcPct val="120000"/>
        </a:lnSpc>
        <a:spcBef>
          <a:spcPct val="0"/>
        </a:spcBef>
        <a:spcAft>
          <a:spcPct val="0"/>
        </a:spcAft>
        <a:defRPr sz="28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14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5"/>
          <p:cNvSpPr>
            <a:spLocks noGrp="1"/>
          </p:cNvSpPr>
          <p:nvPr>
            <p:ph type="ctrTitle"/>
          </p:nvPr>
        </p:nvSpPr>
        <p:spPr>
          <a:xfrm>
            <a:off x="323528" y="2636912"/>
            <a:ext cx="8640960" cy="2232248"/>
          </a:xfrm>
        </p:spPr>
        <p:txBody>
          <a:bodyPr/>
          <a:lstStyle/>
          <a:p>
            <a:r>
              <a:rPr lang="de-DE" sz="2400" b="1" i="1" dirty="0" smtClean="0">
                <a:solidFill>
                  <a:srgbClr val="000099"/>
                </a:solidFill>
                <a:latin typeface="Calibri" pitchFamily="34" charset="0"/>
                <a:ea typeface="Verdana" pitchFamily="34" charset="0"/>
                <a:cs typeface="Verdana" pitchFamily="34" charset="0"/>
              </a:rPr>
              <a:t>Quo </a:t>
            </a:r>
            <a:r>
              <a:rPr lang="de-DE" sz="2400" b="1" i="1" dirty="0" err="1" smtClean="0">
                <a:solidFill>
                  <a:srgbClr val="000099"/>
                </a:solidFill>
                <a:latin typeface="Calibri" pitchFamily="34" charset="0"/>
                <a:ea typeface="Verdana" pitchFamily="34" charset="0"/>
                <a:cs typeface="Verdana" pitchFamily="34" charset="0"/>
              </a:rPr>
              <a:t>vadis</a:t>
            </a:r>
            <a:r>
              <a:rPr lang="de-DE" sz="2400" b="1" i="1" dirty="0" smtClean="0">
                <a:solidFill>
                  <a:srgbClr val="000099"/>
                </a:solidFill>
                <a:latin typeface="Calibri" pitchFamily="34" charset="0"/>
                <a:ea typeface="Verdana" pitchFamily="34" charset="0"/>
                <a:cs typeface="Verdana" pitchFamily="34" charset="0"/>
              </a:rPr>
              <a:t> Heilpädagogik?</a:t>
            </a:r>
            <a:br>
              <a:rPr lang="de-DE" sz="2400" b="1" i="1" dirty="0" smtClean="0">
                <a:solidFill>
                  <a:srgbClr val="000099"/>
                </a:solidFill>
                <a:latin typeface="Calibri" pitchFamily="34" charset="0"/>
                <a:ea typeface="Verdana" pitchFamily="34" charset="0"/>
                <a:cs typeface="Verdana" pitchFamily="34" charset="0"/>
              </a:rPr>
            </a:br>
            <a:r>
              <a:rPr lang="de-DE" sz="2400" b="1" dirty="0" smtClean="0">
                <a:solidFill>
                  <a:srgbClr val="000099"/>
                </a:solidFill>
                <a:latin typeface="Calibri" pitchFamily="34" charset="0"/>
                <a:ea typeface="Verdana" pitchFamily="34" charset="0"/>
                <a:cs typeface="Verdana" pitchFamily="34" charset="0"/>
              </a:rPr>
              <a:t>Aufgaben, Herausforderungen und Perspektiven</a:t>
            </a:r>
            <a:br>
              <a:rPr lang="de-DE" sz="2400" b="1" dirty="0" smtClean="0">
                <a:solidFill>
                  <a:srgbClr val="000099"/>
                </a:solidFill>
                <a:latin typeface="Calibri" pitchFamily="34" charset="0"/>
                <a:ea typeface="Verdana" pitchFamily="34" charset="0"/>
                <a:cs typeface="Verdana" pitchFamily="34" charset="0"/>
              </a:rPr>
            </a:br>
            <a:r>
              <a:rPr lang="de-DE" sz="2400" b="1" dirty="0" smtClean="0">
                <a:solidFill>
                  <a:srgbClr val="000099"/>
                </a:solidFill>
                <a:latin typeface="Calibri" pitchFamily="34" charset="0"/>
                <a:ea typeface="Verdana" pitchFamily="34" charset="0"/>
                <a:cs typeface="Verdana" pitchFamily="34" charset="0"/>
              </a:rPr>
              <a:t>einer Fachdisziplin in Spannungsfeldern</a:t>
            </a:r>
            <a:br>
              <a:rPr lang="de-DE" sz="2400" b="1" dirty="0" smtClean="0">
                <a:solidFill>
                  <a:srgbClr val="000099"/>
                </a:solidFill>
                <a:latin typeface="Calibri" pitchFamily="34" charset="0"/>
                <a:ea typeface="Verdana" pitchFamily="34" charset="0"/>
                <a:cs typeface="Verdana" pitchFamily="34" charset="0"/>
              </a:rPr>
            </a:br>
            <a:r>
              <a:rPr lang="de-DE" sz="1600" b="1" dirty="0">
                <a:latin typeface="Calibri" pitchFamily="34" charset="0"/>
              </a:rPr>
              <a:t>Vortrag im Rahmen des</a:t>
            </a:r>
            <a:br>
              <a:rPr lang="de-DE" sz="1600" b="1" dirty="0">
                <a:latin typeface="Calibri" pitchFamily="34" charset="0"/>
              </a:rPr>
            </a:br>
            <a:r>
              <a:rPr lang="de-DE" sz="1600" b="1" dirty="0">
                <a:latin typeface="Calibri" pitchFamily="34" charset="0"/>
              </a:rPr>
              <a:t>Internationalen Kongresses der </a:t>
            </a:r>
            <a:r>
              <a:rPr lang="de-DE" sz="1600" b="1" dirty="0" err="1" smtClean="0">
                <a:latin typeface="Calibri" pitchFamily="34" charset="0"/>
              </a:rPr>
              <a:t>IGhB</a:t>
            </a:r>
            <a:r>
              <a:rPr lang="de-DE" sz="1600" b="1" dirty="0" smtClean="0">
                <a:latin typeface="Calibri" pitchFamily="34" charset="0"/>
              </a:rPr>
              <a:t> </a:t>
            </a:r>
            <a:r>
              <a:rPr lang="de-DE" sz="1600" b="1" dirty="0">
                <a:latin typeface="Calibri" pitchFamily="34" charset="0"/>
              </a:rPr>
              <a:t>I 49. Bundesfachtagung </a:t>
            </a:r>
            <a:r>
              <a:rPr lang="de-DE" sz="1600" b="1" dirty="0" smtClean="0">
                <a:latin typeface="Calibri" pitchFamily="34" charset="0"/>
              </a:rPr>
              <a:t>bhp </a:t>
            </a:r>
            <a:r>
              <a:rPr lang="de-DE" sz="1600" b="1" dirty="0" err="1">
                <a:latin typeface="Calibri" pitchFamily="34" charset="0"/>
              </a:rPr>
              <a:t>e.v.</a:t>
            </a:r>
            <a:r>
              <a:rPr lang="de-DE" sz="1600" b="1" dirty="0">
                <a:latin typeface="Calibri" pitchFamily="34" charset="0"/>
              </a:rPr>
              <a:t/>
            </a:r>
            <a:br>
              <a:rPr lang="de-DE" sz="1600" b="1" dirty="0">
                <a:latin typeface="Calibri" pitchFamily="34" charset="0"/>
              </a:rPr>
            </a:br>
            <a:r>
              <a:rPr lang="de-DE" sz="1600" b="1" dirty="0" smtClean="0">
                <a:latin typeface="Calibri" pitchFamily="34" charset="0"/>
              </a:rPr>
              <a:t>am 15.11.2015 in Berlin</a:t>
            </a:r>
            <a:endParaRPr lang="de-DE" sz="2000" dirty="0" smtClean="0">
              <a:solidFill>
                <a:srgbClr val="FF0000"/>
              </a:solidFill>
            </a:endParaRPr>
          </a:p>
        </p:txBody>
      </p:sp>
      <p:sp>
        <p:nvSpPr>
          <p:cNvPr id="5123" name="Textplatzhalter 7"/>
          <p:cNvSpPr>
            <a:spLocks noGrp="1"/>
          </p:cNvSpPr>
          <p:nvPr>
            <p:ph type="body" sz="quarter" idx="12"/>
          </p:nvPr>
        </p:nvSpPr>
        <p:spPr>
          <a:xfrm>
            <a:off x="571500" y="6021288"/>
            <a:ext cx="8001000" cy="560040"/>
          </a:xfrm>
        </p:spPr>
        <p:txBody>
          <a:bodyPr/>
          <a:lstStyle/>
          <a:p>
            <a:r>
              <a:rPr lang="de-DE" sz="1400" dirty="0" smtClean="0">
                <a:latin typeface="Calibri" pitchFamily="34" charset="0"/>
              </a:rPr>
              <a:t>Prof. Dr. Erik Weber, Ev. Hochschule Darmstadt, Studiengang Inclusive Education/Integrative Heilpädagogik; e.weber@eh-darmstadt.de</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2"/>
          </p:nvPr>
        </p:nvSpPr>
        <p:spPr>
          <a:xfrm>
            <a:off x="467544" y="1676400"/>
            <a:ext cx="7990656" cy="3733800"/>
          </a:xfrm>
        </p:spPr>
        <p:txBody>
          <a:bodyPr/>
          <a:lstStyle/>
          <a:p>
            <a:pPr marL="0" indent="0">
              <a:buNone/>
            </a:pPr>
            <a:endParaRPr lang="de-DE" b="1" dirty="0" smtClean="0">
              <a:latin typeface="Calibri" panose="020F0502020204030204" pitchFamily="34" charset="0"/>
            </a:endParaRPr>
          </a:p>
          <a:p>
            <a:pPr marL="0" indent="0">
              <a:buNone/>
            </a:pPr>
            <a:r>
              <a:rPr lang="de-DE" b="1" dirty="0" smtClean="0">
                <a:latin typeface="Calibri" panose="020F0502020204030204" pitchFamily="34" charset="0"/>
              </a:rPr>
              <a:t>„…ein wandelndes heilpädagogisches Verständnis von Behinderung als ‚Perfektibilitätsbedrohung‘ (18. Jahrhundert), Versorgungsproblematik (19. Jahrhundert), moralisch-sittliches Problem (19./20. Jahrhundert) und Lernproblematik (20. Jahrhundert)…“</a:t>
            </a:r>
          </a:p>
          <a:p>
            <a:pPr marL="0" indent="0" algn="r">
              <a:buNone/>
            </a:pPr>
            <a:r>
              <a:rPr lang="de-DE" dirty="0" smtClean="0">
                <a:latin typeface="Calibri" panose="020F0502020204030204" pitchFamily="34" charset="0"/>
              </a:rPr>
              <a:t>(Moser/Sasse 2008, 40)</a:t>
            </a:r>
            <a:endParaRPr lang="de-DE" dirty="0">
              <a:latin typeface="Calibri" panose="020F0502020204030204" pitchFamily="34" charset="0"/>
            </a:endParaRPr>
          </a:p>
        </p:txBody>
      </p:sp>
      <p:sp>
        <p:nvSpPr>
          <p:cNvPr id="3" name="Titel 2"/>
          <p:cNvSpPr>
            <a:spLocks noGrp="1"/>
          </p:cNvSpPr>
          <p:nvPr>
            <p:ph type="title"/>
          </p:nvPr>
        </p:nvSpPr>
        <p:spPr/>
        <p:txBody>
          <a:bodyPr/>
          <a:lstStyle/>
          <a:p>
            <a:r>
              <a:rPr lang="de-DE" b="1" dirty="0" smtClean="0">
                <a:solidFill>
                  <a:srgbClr val="000099"/>
                </a:solidFill>
                <a:latin typeface="Calibri" pitchFamily="34" charset="0"/>
                <a:ea typeface="Verdana" pitchFamily="34" charset="0"/>
                <a:cs typeface="Verdana" pitchFamily="34" charset="0"/>
              </a:rPr>
              <a:t>…Behinderungsbegriff</a:t>
            </a:r>
            <a:endParaRPr lang="de-DE" b="1" dirty="0">
              <a:solidFill>
                <a:srgbClr val="000099"/>
              </a:solidFill>
              <a:latin typeface="Calibri" pitchFamily="34" charset="0"/>
              <a:ea typeface="Verdana" pitchFamily="34" charset="0"/>
              <a:cs typeface="Verdana" pitchFamily="34" charset="0"/>
            </a:endParaRPr>
          </a:p>
        </p:txBody>
      </p:sp>
    </p:spTree>
    <p:extLst>
      <p:ext uri="{BB962C8B-B14F-4D97-AF65-F5344CB8AC3E}">
        <p14:creationId xmlns:p14="http://schemas.microsoft.com/office/powerpoint/2010/main" val="34693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Rectangle 92"/>
          <p:cNvSpPr>
            <a:spLocks noChangeArrowheads="1"/>
          </p:cNvSpPr>
          <p:nvPr/>
        </p:nvSpPr>
        <p:spPr bwMode="auto">
          <a:xfrm>
            <a:off x="1143000" y="3714752"/>
            <a:ext cx="2285992" cy="71438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de-DE" sz="1600" b="1" dirty="0">
                <a:latin typeface="Calibri" pitchFamily="34" charset="0"/>
              </a:rPr>
              <a:t>medizinisch-kuratives </a:t>
            </a:r>
          </a:p>
          <a:p>
            <a:pPr algn="ctr"/>
            <a:r>
              <a:rPr lang="de-DE" sz="1600" b="1" dirty="0">
                <a:latin typeface="Calibri" pitchFamily="34" charset="0"/>
              </a:rPr>
              <a:t>Menschenbild</a:t>
            </a:r>
          </a:p>
          <a:p>
            <a:pPr algn="ctr"/>
            <a:endParaRPr lang="de-DE" sz="1600" b="1" dirty="0"/>
          </a:p>
        </p:txBody>
      </p:sp>
      <p:sp>
        <p:nvSpPr>
          <p:cNvPr id="14353" name="Rectangle 96"/>
          <p:cNvSpPr>
            <a:spLocks noChangeArrowheads="1"/>
          </p:cNvSpPr>
          <p:nvPr/>
        </p:nvSpPr>
        <p:spPr bwMode="auto">
          <a:xfrm>
            <a:off x="1000101" y="2730500"/>
            <a:ext cx="2786081" cy="6985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de-DE" sz="1600" b="1" dirty="0">
                <a:latin typeface="Calibri" pitchFamily="34" charset="0"/>
              </a:rPr>
              <a:t>Separation/Hospitalisierung/</a:t>
            </a:r>
          </a:p>
          <a:p>
            <a:pPr algn="ctr"/>
            <a:r>
              <a:rPr lang="de-DE" sz="1600" b="1" dirty="0">
                <a:latin typeface="Calibri" pitchFamily="34" charset="0"/>
              </a:rPr>
              <a:t>Leben in Anstalten und </a:t>
            </a:r>
          </a:p>
          <a:p>
            <a:pPr algn="ctr"/>
            <a:r>
              <a:rPr lang="de-DE" sz="1600" b="1" dirty="0">
                <a:latin typeface="Calibri" pitchFamily="34" charset="0"/>
              </a:rPr>
              <a:t>Psychiatrien</a:t>
            </a:r>
          </a:p>
        </p:txBody>
      </p:sp>
      <p:sp>
        <p:nvSpPr>
          <p:cNvPr id="14354" name="Line 97"/>
          <p:cNvSpPr>
            <a:spLocks noChangeShapeType="1"/>
          </p:cNvSpPr>
          <p:nvPr/>
        </p:nvSpPr>
        <p:spPr bwMode="auto">
          <a:xfrm>
            <a:off x="2851144" y="2285992"/>
            <a:ext cx="863600" cy="0"/>
          </a:xfrm>
          <a:prstGeom prst="line">
            <a:avLst/>
          </a:prstGeom>
          <a:noFill/>
          <a:ln w="38100">
            <a:solidFill>
              <a:schemeClr val="tx1"/>
            </a:solidFill>
            <a:round/>
            <a:headEnd/>
            <a:tailEnd type="triangle" w="med" len="med"/>
          </a:ln>
        </p:spPr>
        <p:txBody>
          <a:bodyPr/>
          <a:lstStyle/>
          <a:p>
            <a:endParaRPr lang="de-DE"/>
          </a:p>
        </p:txBody>
      </p:sp>
      <p:sp>
        <p:nvSpPr>
          <p:cNvPr id="14355" name="Line 98"/>
          <p:cNvSpPr>
            <a:spLocks noChangeShapeType="1"/>
          </p:cNvSpPr>
          <p:nvPr/>
        </p:nvSpPr>
        <p:spPr bwMode="auto">
          <a:xfrm>
            <a:off x="5276862" y="2285992"/>
            <a:ext cx="1081088" cy="0"/>
          </a:xfrm>
          <a:prstGeom prst="line">
            <a:avLst/>
          </a:prstGeom>
          <a:noFill/>
          <a:ln w="38100">
            <a:solidFill>
              <a:schemeClr val="tx1"/>
            </a:solidFill>
            <a:round/>
            <a:headEnd/>
            <a:tailEnd type="triangle" w="med" len="med"/>
          </a:ln>
        </p:spPr>
        <p:txBody>
          <a:bodyPr/>
          <a:lstStyle/>
          <a:p>
            <a:endParaRPr lang="de-DE"/>
          </a:p>
        </p:txBody>
      </p:sp>
      <p:sp>
        <p:nvSpPr>
          <p:cNvPr id="14356" name="Line 99"/>
          <p:cNvSpPr>
            <a:spLocks noChangeShapeType="1"/>
          </p:cNvSpPr>
          <p:nvPr/>
        </p:nvSpPr>
        <p:spPr bwMode="auto">
          <a:xfrm>
            <a:off x="8031192" y="2285992"/>
            <a:ext cx="684212" cy="0"/>
          </a:xfrm>
          <a:prstGeom prst="line">
            <a:avLst/>
          </a:prstGeom>
          <a:noFill/>
          <a:ln w="38100">
            <a:solidFill>
              <a:schemeClr val="tx1"/>
            </a:solidFill>
            <a:round/>
            <a:headEnd/>
            <a:tailEnd type="triangle" w="med" len="med"/>
          </a:ln>
        </p:spPr>
        <p:txBody>
          <a:bodyPr/>
          <a:lstStyle/>
          <a:p>
            <a:endParaRPr lang="de-DE"/>
          </a:p>
        </p:txBody>
      </p:sp>
      <p:sp>
        <p:nvSpPr>
          <p:cNvPr id="14357" name="Rectangle 100"/>
          <p:cNvSpPr>
            <a:spLocks noChangeArrowheads="1"/>
          </p:cNvSpPr>
          <p:nvPr/>
        </p:nvSpPr>
        <p:spPr bwMode="auto">
          <a:xfrm>
            <a:off x="3571868" y="4460755"/>
            <a:ext cx="5357818" cy="156053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r>
              <a:rPr lang="de-DE" sz="1600" b="1" dirty="0">
                <a:latin typeface="Calibri" pitchFamily="34" charset="0"/>
              </a:rPr>
              <a:t>Normalisierung</a:t>
            </a:r>
          </a:p>
          <a:p>
            <a:endParaRPr lang="de-DE" sz="1600" b="1" dirty="0">
              <a:latin typeface="Calibri" pitchFamily="34" charset="0"/>
            </a:endParaRPr>
          </a:p>
          <a:p>
            <a:r>
              <a:rPr lang="de-DE" sz="1600" b="1" dirty="0">
                <a:latin typeface="Calibri" pitchFamily="34" charset="0"/>
              </a:rPr>
              <a:t>Selbstbestimmung 	Empowerment</a:t>
            </a:r>
          </a:p>
          <a:p>
            <a:endParaRPr lang="de-DE" sz="1600" b="1" dirty="0">
              <a:latin typeface="Calibri" pitchFamily="34" charset="0"/>
            </a:endParaRPr>
          </a:p>
          <a:p>
            <a:r>
              <a:rPr lang="de-DE" sz="1600" b="1" dirty="0">
                <a:latin typeface="Calibri" pitchFamily="34" charset="0"/>
              </a:rPr>
              <a:t>      	Integration         </a:t>
            </a:r>
            <a:r>
              <a:rPr lang="de-DE" sz="1600" b="1" dirty="0">
                <a:solidFill>
                  <a:srgbClr val="FF0000"/>
                </a:solidFill>
                <a:latin typeface="Calibri" pitchFamily="34" charset="0"/>
              </a:rPr>
              <a:t> Inklusion </a:t>
            </a:r>
            <a:r>
              <a:rPr lang="de-DE" sz="1600" b="1" dirty="0">
                <a:latin typeface="Calibri" pitchFamily="34" charset="0"/>
              </a:rPr>
              <a:t>          </a:t>
            </a:r>
            <a:r>
              <a:rPr lang="de-DE" sz="1600" b="1" dirty="0">
                <a:solidFill>
                  <a:srgbClr val="FF0000"/>
                </a:solidFill>
                <a:latin typeface="Calibri" pitchFamily="34" charset="0"/>
              </a:rPr>
              <a:t>Teilhabe</a:t>
            </a:r>
          </a:p>
        </p:txBody>
      </p:sp>
      <p:sp>
        <p:nvSpPr>
          <p:cNvPr id="14358" name="Line 102"/>
          <p:cNvSpPr>
            <a:spLocks noChangeShapeType="1"/>
          </p:cNvSpPr>
          <p:nvPr/>
        </p:nvSpPr>
        <p:spPr bwMode="auto">
          <a:xfrm>
            <a:off x="5580112" y="4797152"/>
            <a:ext cx="360363" cy="0"/>
          </a:xfrm>
          <a:prstGeom prst="line">
            <a:avLst/>
          </a:prstGeom>
          <a:noFill/>
          <a:ln w="38100">
            <a:solidFill>
              <a:schemeClr val="tx1"/>
            </a:solidFill>
            <a:round/>
            <a:headEnd/>
            <a:tailEnd type="triangle" w="med" len="med"/>
          </a:ln>
        </p:spPr>
        <p:txBody>
          <a:bodyPr/>
          <a:lstStyle/>
          <a:p>
            <a:endParaRPr lang="de-DE"/>
          </a:p>
        </p:txBody>
      </p:sp>
      <p:sp>
        <p:nvSpPr>
          <p:cNvPr id="14359" name="Line 103"/>
          <p:cNvSpPr>
            <a:spLocks noChangeShapeType="1"/>
          </p:cNvSpPr>
          <p:nvPr/>
        </p:nvSpPr>
        <p:spPr bwMode="auto">
          <a:xfrm>
            <a:off x="4608544" y="5013176"/>
            <a:ext cx="4392612" cy="0"/>
          </a:xfrm>
          <a:prstGeom prst="line">
            <a:avLst/>
          </a:prstGeom>
          <a:noFill/>
          <a:ln w="57150">
            <a:solidFill>
              <a:schemeClr val="tx1"/>
            </a:solidFill>
            <a:round/>
            <a:headEnd/>
            <a:tailEnd type="triangle" w="med" len="med"/>
          </a:ln>
        </p:spPr>
        <p:txBody>
          <a:bodyPr/>
          <a:lstStyle/>
          <a:p>
            <a:endParaRPr lang="de-DE"/>
          </a:p>
        </p:txBody>
      </p:sp>
      <p:sp>
        <p:nvSpPr>
          <p:cNvPr id="14360" name="Line 108"/>
          <p:cNvSpPr>
            <a:spLocks noChangeShapeType="1"/>
          </p:cNvSpPr>
          <p:nvPr/>
        </p:nvSpPr>
        <p:spPr bwMode="auto">
          <a:xfrm>
            <a:off x="6804248" y="5733256"/>
            <a:ext cx="431800" cy="0"/>
          </a:xfrm>
          <a:prstGeom prst="line">
            <a:avLst/>
          </a:prstGeom>
          <a:noFill/>
          <a:ln w="38100">
            <a:solidFill>
              <a:schemeClr val="tx1"/>
            </a:solidFill>
            <a:round/>
            <a:headEnd/>
            <a:tailEnd type="triangle" w="med" len="med"/>
          </a:ln>
        </p:spPr>
        <p:txBody>
          <a:bodyPr/>
          <a:lstStyle/>
          <a:p>
            <a:endParaRPr lang="de-DE"/>
          </a:p>
        </p:txBody>
      </p:sp>
      <p:sp>
        <p:nvSpPr>
          <p:cNvPr id="14361" name="Line 109"/>
          <p:cNvSpPr>
            <a:spLocks noChangeShapeType="1"/>
          </p:cNvSpPr>
          <p:nvPr/>
        </p:nvSpPr>
        <p:spPr bwMode="auto">
          <a:xfrm>
            <a:off x="5580112" y="5733256"/>
            <a:ext cx="358775" cy="0"/>
          </a:xfrm>
          <a:prstGeom prst="line">
            <a:avLst/>
          </a:prstGeom>
          <a:noFill/>
          <a:ln w="38100">
            <a:solidFill>
              <a:schemeClr val="tx1"/>
            </a:solidFill>
            <a:round/>
            <a:headEnd/>
            <a:tailEnd type="triangle" w="med" len="med"/>
          </a:ln>
        </p:spPr>
        <p:txBody>
          <a:bodyPr/>
          <a:lstStyle/>
          <a:p>
            <a:endParaRPr lang="de-DE"/>
          </a:p>
        </p:txBody>
      </p:sp>
      <p:sp>
        <p:nvSpPr>
          <p:cNvPr id="14362" name="Rectangle 110"/>
          <p:cNvSpPr>
            <a:spLocks noChangeArrowheads="1"/>
          </p:cNvSpPr>
          <p:nvPr/>
        </p:nvSpPr>
        <p:spPr bwMode="auto">
          <a:xfrm>
            <a:off x="3911611" y="2708920"/>
            <a:ext cx="2232025" cy="64807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endParaRPr lang="de-DE" sz="1600" b="1" dirty="0"/>
          </a:p>
          <a:p>
            <a:pPr algn="ctr"/>
            <a:r>
              <a:rPr lang="de-DE" sz="1600" b="1" dirty="0">
                <a:latin typeface="Calibri" pitchFamily="34" charset="0"/>
              </a:rPr>
              <a:t>Sondereinrichtungen/</a:t>
            </a:r>
          </a:p>
          <a:p>
            <a:pPr algn="ctr"/>
            <a:r>
              <a:rPr lang="de-DE" sz="1600" b="1" dirty="0">
                <a:latin typeface="Calibri" pitchFamily="34" charset="0"/>
              </a:rPr>
              <a:t>Enthospitalisierung</a:t>
            </a:r>
          </a:p>
          <a:p>
            <a:pPr algn="ctr"/>
            <a:endParaRPr lang="de-DE" sz="1600" b="1" dirty="0"/>
          </a:p>
        </p:txBody>
      </p:sp>
      <p:sp>
        <p:nvSpPr>
          <p:cNvPr id="14363" name="Rectangle 114"/>
          <p:cNvSpPr>
            <a:spLocks noChangeArrowheads="1"/>
          </p:cNvSpPr>
          <p:nvPr/>
        </p:nvSpPr>
        <p:spPr bwMode="auto">
          <a:xfrm>
            <a:off x="3643307" y="3706821"/>
            <a:ext cx="2584877" cy="72231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de-DE" sz="1600" b="1" dirty="0" smtClean="0">
                <a:latin typeface="Calibri" pitchFamily="34" charset="0"/>
              </a:rPr>
              <a:t>pädagogisch-optimistisches</a:t>
            </a:r>
            <a:endParaRPr lang="de-DE" sz="1600" b="1" dirty="0">
              <a:latin typeface="Calibri" pitchFamily="34" charset="0"/>
            </a:endParaRPr>
          </a:p>
          <a:p>
            <a:pPr algn="ctr"/>
            <a:r>
              <a:rPr lang="de-DE" sz="1600" b="1" dirty="0">
                <a:latin typeface="Calibri" pitchFamily="34" charset="0"/>
              </a:rPr>
              <a:t>Menschenbild</a:t>
            </a:r>
          </a:p>
          <a:p>
            <a:pPr algn="ctr"/>
            <a:endParaRPr lang="de-DE" sz="1600" b="1" dirty="0"/>
          </a:p>
        </p:txBody>
      </p:sp>
      <p:sp>
        <p:nvSpPr>
          <p:cNvPr id="19" name="Textfeld 18"/>
          <p:cNvSpPr txBox="1"/>
          <p:nvPr/>
        </p:nvSpPr>
        <p:spPr>
          <a:xfrm>
            <a:off x="1214414" y="661554"/>
            <a:ext cx="2143140"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fontAlgn="base">
              <a:spcBef>
                <a:spcPct val="0"/>
              </a:spcBef>
              <a:spcAft>
                <a:spcPct val="0"/>
              </a:spcAft>
            </a:pPr>
            <a:r>
              <a:rPr lang="de-DE" sz="1600" b="1" dirty="0" smtClean="0">
                <a:latin typeface="Calibri" pitchFamily="34" charset="0"/>
                <a:ea typeface="Times New Roman" pitchFamily="18" charset="0"/>
                <a:cs typeface="Arial" charset="0"/>
              </a:rPr>
              <a:t>1946- 1960er Jahre</a:t>
            </a:r>
            <a:endParaRPr lang="de-DE" sz="1600" dirty="0" smtClean="0">
              <a:latin typeface="Calibri" pitchFamily="34" charset="0"/>
              <a:ea typeface="Times New Roman" pitchFamily="18" charset="0"/>
              <a:cs typeface="Arial" charset="0"/>
            </a:endParaRPr>
          </a:p>
        </p:txBody>
      </p:sp>
      <p:sp>
        <p:nvSpPr>
          <p:cNvPr id="20" name="Textfeld 19"/>
          <p:cNvSpPr txBox="1"/>
          <p:nvPr/>
        </p:nvSpPr>
        <p:spPr>
          <a:xfrm>
            <a:off x="3714744" y="661554"/>
            <a:ext cx="2286016"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fontAlgn="base">
              <a:spcBef>
                <a:spcPct val="0"/>
              </a:spcBef>
              <a:spcAft>
                <a:spcPct val="0"/>
              </a:spcAft>
            </a:pPr>
            <a:r>
              <a:rPr lang="de-DE" sz="1600" b="1" dirty="0" smtClean="0">
                <a:latin typeface="Calibri" pitchFamily="34" charset="0"/>
                <a:ea typeface="Times New Roman" pitchFamily="18" charset="0"/>
                <a:cs typeface="Arial" charset="0"/>
              </a:rPr>
              <a:t>1960 – 1990er Jahre</a:t>
            </a:r>
            <a:endParaRPr lang="de-DE" sz="1600" dirty="0" smtClean="0">
              <a:latin typeface="Calibri" pitchFamily="34" charset="0"/>
              <a:ea typeface="Times New Roman" pitchFamily="18" charset="0"/>
              <a:cs typeface="Arial" charset="0"/>
            </a:endParaRPr>
          </a:p>
        </p:txBody>
      </p:sp>
      <p:sp>
        <p:nvSpPr>
          <p:cNvPr id="21" name="Textfeld 20"/>
          <p:cNvSpPr txBox="1"/>
          <p:nvPr/>
        </p:nvSpPr>
        <p:spPr>
          <a:xfrm>
            <a:off x="6286512" y="661554"/>
            <a:ext cx="2357454"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fontAlgn="base">
              <a:spcBef>
                <a:spcPct val="0"/>
              </a:spcBef>
              <a:spcAft>
                <a:spcPct val="0"/>
              </a:spcAft>
            </a:pPr>
            <a:r>
              <a:rPr lang="de-DE" sz="1600" b="1" dirty="0" smtClean="0">
                <a:latin typeface="Calibri" pitchFamily="34" charset="0"/>
                <a:ea typeface="Times New Roman" pitchFamily="18" charset="0"/>
                <a:cs typeface="Arial" charset="0"/>
              </a:rPr>
              <a:t>ab Mitte 1990er Jahre</a:t>
            </a:r>
          </a:p>
        </p:txBody>
      </p:sp>
      <p:sp>
        <p:nvSpPr>
          <p:cNvPr id="22" name="Rechteck 21"/>
          <p:cNvSpPr/>
          <p:nvPr/>
        </p:nvSpPr>
        <p:spPr>
          <a:xfrm>
            <a:off x="6357950" y="2701349"/>
            <a:ext cx="2571768" cy="58477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lvl="0" algn="ctr" fontAlgn="base">
              <a:spcBef>
                <a:spcPct val="0"/>
              </a:spcBef>
              <a:spcAft>
                <a:spcPct val="0"/>
              </a:spcAft>
            </a:pPr>
            <a:r>
              <a:rPr lang="de-DE" sz="1600" b="1" dirty="0" smtClean="0">
                <a:latin typeface="Calibri" pitchFamily="34" charset="0"/>
                <a:ea typeface="Times New Roman" pitchFamily="18" charset="0"/>
                <a:cs typeface="Arial" charset="0"/>
              </a:rPr>
              <a:t>Deinstitutionalisierung</a:t>
            </a:r>
          </a:p>
          <a:p>
            <a:pPr lvl="0" algn="ctr" fontAlgn="base">
              <a:spcBef>
                <a:spcPct val="0"/>
              </a:spcBef>
              <a:spcAft>
                <a:spcPct val="0"/>
              </a:spcAft>
            </a:pPr>
            <a:r>
              <a:rPr lang="de-DE" sz="1600" b="1" dirty="0" smtClean="0">
                <a:latin typeface="Calibri" pitchFamily="34" charset="0"/>
                <a:ea typeface="Times New Roman" pitchFamily="18" charset="0"/>
                <a:cs typeface="Arial" charset="0"/>
              </a:rPr>
              <a:t>Offene Hilfen</a:t>
            </a:r>
          </a:p>
        </p:txBody>
      </p:sp>
      <p:sp>
        <p:nvSpPr>
          <p:cNvPr id="23" name="Textfeld 22"/>
          <p:cNvSpPr txBox="1"/>
          <p:nvPr/>
        </p:nvSpPr>
        <p:spPr>
          <a:xfrm>
            <a:off x="6500826" y="3669573"/>
            <a:ext cx="2428892" cy="83099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fontAlgn="base">
              <a:spcBef>
                <a:spcPct val="0"/>
              </a:spcBef>
              <a:spcAft>
                <a:spcPct val="0"/>
              </a:spcAft>
            </a:pPr>
            <a:r>
              <a:rPr lang="de-DE" sz="1600" b="1" dirty="0" smtClean="0">
                <a:latin typeface="Calibri" pitchFamily="34" charset="0"/>
              </a:rPr>
              <a:t>integrierend-akzeptierendes Menschenbild</a:t>
            </a:r>
          </a:p>
        </p:txBody>
      </p:sp>
      <p:sp>
        <p:nvSpPr>
          <p:cNvPr id="24" name="Textfeld 23"/>
          <p:cNvSpPr txBox="1"/>
          <p:nvPr/>
        </p:nvSpPr>
        <p:spPr>
          <a:xfrm>
            <a:off x="1214414" y="1500174"/>
            <a:ext cx="1928826" cy="338554"/>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de-DE" sz="1600" b="1" dirty="0" smtClean="0">
                <a:latin typeface="Calibri" pitchFamily="34" charset="0"/>
              </a:rPr>
              <a:t>Verwahrung</a:t>
            </a:r>
            <a:endParaRPr lang="de-DE" sz="1600" b="1" dirty="0">
              <a:latin typeface="Calibri" pitchFamily="34" charset="0"/>
            </a:endParaRPr>
          </a:p>
        </p:txBody>
      </p:sp>
      <p:sp>
        <p:nvSpPr>
          <p:cNvPr id="25" name="Textfeld 24"/>
          <p:cNvSpPr txBox="1"/>
          <p:nvPr/>
        </p:nvSpPr>
        <p:spPr>
          <a:xfrm>
            <a:off x="3857620" y="1500174"/>
            <a:ext cx="1928826" cy="338554"/>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de-DE" sz="1600" b="1" dirty="0" smtClean="0">
                <a:latin typeface="Calibri" pitchFamily="34" charset="0"/>
              </a:rPr>
              <a:t>Förderung</a:t>
            </a:r>
            <a:endParaRPr lang="de-DE" sz="1600" b="1" dirty="0">
              <a:latin typeface="Calibri" pitchFamily="34" charset="0"/>
            </a:endParaRPr>
          </a:p>
        </p:txBody>
      </p:sp>
      <p:sp>
        <p:nvSpPr>
          <p:cNvPr id="26" name="Textfeld 25"/>
          <p:cNvSpPr txBox="1"/>
          <p:nvPr/>
        </p:nvSpPr>
        <p:spPr>
          <a:xfrm>
            <a:off x="6286512" y="1500174"/>
            <a:ext cx="2428892" cy="338554"/>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de-DE" sz="1600" b="1" dirty="0" smtClean="0">
                <a:latin typeface="Calibri" pitchFamily="34" charset="0"/>
              </a:rPr>
              <a:t>Begleitung / Assistenz</a:t>
            </a:r>
            <a:endParaRPr lang="de-DE" sz="1600" b="1" dirty="0">
              <a:latin typeface="Calibri" pitchFamily="34" charset="0"/>
            </a:endParaRPr>
          </a:p>
        </p:txBody>
      </p:sp>
      <p:sp>
        <p:nvSpPr>
          <p:cNvPr id="27" name="Textfeld 26"/>
          <p:cNvSpPr txBox="1"/>
          <p:nvPr/>
        </p:nvSpPr>
        <p:spPr>
          <a:xfrm>
            <a:off x="35496" y="2132856"/>
            <a:ext cx="2016224" cy="338554"/>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de-DE" sz="1600" b="1" dirty="0" smtClean="0">
                <a:latin typeface="Calibri" pitchFamily="34" charset="0"/>
              </a:rPr>
              <a:t>Vernichtung</a:t>
            </a:r>
          </a:p>
        </p:txBody>
      </p:sp>
      <p:sp>
        <p:nvSpPr>
          <p:cNvPr id="29" name="Line 97"/>
          <p:cNvSpPr>
            <a:spLocks noChangeShapeType="1"/>
          </p:cNvSpPr>
          <p:nvPr/>
        </p:nvSpPr>
        <p:spPr bwMode="auto">
          <a:xfrm flipH="1" flipV="1">
            <a:off x="-36512" y="2348880"/>
            <a:ext cx="288032" cy="0"/>
          </a:xfrm>
          <a:prstGeom prst="line">
            <a:avLst/>
          </a:prstGeom>
          <a:noFill/>
          <a:ln w="38100">
            <a:solidFill>
              <a:srgbClr val="FF0000"/>
            </a:solidFill>
            <a:round/>
            <a:headEnd/>
            <a:tailEnd type="triangle" w="med" len="med"/>
          </a:ln>
        </p:spPr>
        <p:txBody>
          <a:bodyPr/>
          <a:lstStyle/>
          <a:p>
            <a:endParaRPr lang="de-DE"/>
          </a:p>
        </p:txBody>
      </p:sp>
      <p:sp>
        <p:nvSpPr>
          <p:cNvPr id="30" name="Rectangle 123"/>
          <p:cNvSpPr>
            <a:spLocks noChangeArrowheads="1"/>
          </p:cNvSpPr>
          <p:nvPr/>
        </p:nvSpPr>
        <p:spPr bwMode="auto">
          <a:xfrm>
            <a:off x="35496" y="5877272"/>
            <a:ext cx="3528392" cy="86409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r>
              <a:rPr lang="de-DE" sz="900" b="1" dirty="0" smtClean="0">
                <a:latin typeface="Calibri" pitchFamily="34" charset="0"/>
              </a:rPr>
              <a:t>angelehnt an und erweitert nach:</a:t>
            </a:r>
          </a:p>
          <a:p>
            <a:r>
              <a:rPr lang="de-DE" sz="900" b="1" dirty="0" smtClean="0">
                <a:latin typeface="Calibri" pitchFamily="34" charset="0"/>
              </a:rPr>
              <a:t>Fornefeld</a:t>
            </a:r>
            <a:r>
              <a:rPr lang="de-DE" sz="900" b="1" dirty="0">
                <a:latin typeface="Calibri" pitchFamily="34" charset="0"/>
              </a:rPr>
              <a:t>, Barbara (2008).</a:t>
            </a:r>
          </a:p>
          <a:p>
            <a:r>
              <a:rPr lang="de-DE" sz="900" b="1" dirty="0">
                <a:latin typeface="Calibri" pitchFamily="34" charset="0"/>
              </a:rPr>
              <a:t>Menschen mit Komplexer </a:t>
            </a:r>
            <a:r>
              <a:rPr lang="de-DE" sz="900" b="1" dirty="0" smtClean="0">
                <a:latin typeface="Calibri" pitchFamily="34" charset="0"/>
              </a:rPr>
              <a:t> Behinderung. Selbstverständnis</a:t>
            </a:r>
            <a:endParaRPr lang="de-DE" sz="900" b="1" dirty="0">
              <a:latin typeface="Calibri" pitchFamily="34" charset="0"/>
            </a:endParaRPr>
          </a:p>
          <a:p>
            <a:r>
              <a:rPr lang="de-DE" sz="900" b="1" dirty="0">
                <a:latin typeface="Calibri" pitchFamily="34" charset="0"/>
              </a:rPr>
              <a:t>und Aufgaben der </a:t>
            </a:r>
            <a:r>
              <a:rPr lang="de-DE" sz="900" b="1" dirty="0" smtClean="0">
                <a:latin typeface="Calibri" pitchFamily="34" charset="0"/>
              </a:rPr>
              <a:t>Behindertenpädagogik. München</a:t>
            </a:r>
            <a:r>
              <a:rPr lang="de-DE" sz="900" b="1" dirty="0">
                <a:latin typeface="Calibri" pitchFamily="34" charset="0"/>
              </a:rPr>
              <a:t>: Reinhardt</a:t>
            </a:r>
            <a:r>
              <a:rPr lang="de-DE" sz="900" b="1" dirty="0" smtClean="0">
                <a:latin typeface="Calibri" pitchFamily="34" charset="0"/>
              </a:rPr>
              <a:t>.</a:t>
            </a:r>
            <a:endParaRPr lang="de-DE" sz="900" b="1" dirty="0">
              <a:latin typeface="Calibri" pitchFamily="34" charset="0"/>
            </a:endParaRPr>
          </a:p>
        </p:txBody>
      </p:sp>
      <p:sp>
        <p:nvSpPr>
          <p:cNvPr id="31" name="Rechteck 30"/>
          <p:cNvSpPr/>
          <p:nvPr/>
        </p:nvSpPr>
        <p:spPr>
          <a:xfrm>
            <a:off x="251520" y="107340"/>
            <a:ext cx="8640960"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de-DE" sz="1400" b="1" dirty="0" smtClean="0">
                <a:solidFill>
                  <a:schemeClr val="tx2">
                    <a:lumMod val="75000"/>
                  </a:schemeClr>
                </a:solidFill>
                <a:latin typeface="Calibri" pitchFamily="34" charset="0"/>
              </a:rPr>
              <a:t>Veränderungsprozesse in der Heilpädagogik</a:t>
            </a:r>
            <a:endParaRPr lang="de-DE" sz="1400" b="1" dirty="0">
              <a:solidFill>
                <a:schemeClr val="tx2">
                  <a:lumMod val="75000"/>
                </a:schemeClr>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85800" y="2420888"/>
            <a:ext cx="7772400" cy="990600"/>
          </a:xfr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de-DE" sz="2800" b="1" dirty="0" smtClean="0">
                <a:solidFill>
                  <a:srgbClr val="000099"/>
                </a:solidFill>
                <a:latin typeface="Calibri" pitchFamily="34" charset="0"/>
                <a:ea typeface="Verdana" pitchFamily="34" charset="0"/>
                <a:cs typeface="Verdana" pitchFamily="34" charset="0"/>
              </a:rPr>
              <a:t>Herausforderungen…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12"/>
          </p:nvPr>
        </p:nvSpPr>
        <p:spPr>
          <a:xfrm>
            <a:off x="685800" y="1340768"/>
            <a:ext cx="7772400" cy="4680520"/>
          </a:xfrm>
        </p:spPr>
        <p:txBody>
          <a:bodyPr/>
          <a:lstStyle/>
          <a:p>
            <a:r>
              <a:rPr lang="de-DE" b="1" dirty="0" smtClean="0">
                <a:latin typeface="Calibri" panose="020F0502020204030204" pitchFamily="34" charset="0"/>
              </a:rPr>
              <a:t>an die Stelle normativer bzw. ideologischer Ausgangspositionen träte die Beachtung existentieller Bedürfnisse und Handlungsmöglichkeiten im hier und jetzt;</a:t>
            </a:r>
          </a:p>
          <a:p>
            <a:r>
              <a:rPr lang="de-DE" b="1" dirty="0" smtClean="0">
                <a:latin typeface="Calibri" panose="020F0502020204030204" pitchFamily="34" charset="0"/>
              </a:rPr>
              <a:t>der Heilpädagogik dränge sich verstärkt ein rechtfertigendes Mandat ins Bewusstsein;</a:t>
            </a:r>
          </a:p>
          <a:p>
            <a:r>
              <a:rPr lang="de-DE" b="1" dirty="0" smtClean="0">
                <a:latin typeface="Calibri" panose="020F0502020204030204" pitchFamily="34" charset="0"/>
              </a:rPr>
              <a:t>u.a. systemische und konstruktivistische Sichtweisen zeigten Komplexitätsgrade auf, die es verunmöglichten, ‚Behinderung‘ als negative Eigenschaft an der Person des Behinderten festzumachen</a:t>
            </a:r>
          </a:p>
          <a:p>
            <a:pPr marL="0" indent="0" algn="r">
              <a:buNone/>
            </a:pPr>
            <a:r>
              <a:rPr lang="de-DE" dirty="0" smtClean="0">
                <a:latin typeface="Calibri" panose="020F0502020204030204" pitchFamily="34" charset="0"/>
              </a:rPr>
              <a:t>(vgl. </a:t>
            </a:r>
            <a:r>
              <a:rPr lang="de-DE" dirty="0" err="1" smtClean="0">
                <a:latin typeface="Calibri" panose="020F0502020204030204" pitchFamily="34" charset="0"/>
              </a:rPr>
              <a:t>Kobi</a:t>
            </a:r>
            <a:r>
              <a:rPr lang="de-DE" dirty="0" smtClean="0">
                <a:latin typeface="Calibri" panose="020F0502020204030204" pitchFamily="34" charset="0"/>
              </a:rPr>
              <a:t> 2007, 353).</a:t>
            </a:r>
            <a:endParaRPr lang="de-DE" dirty="0">
              <a:latin typeface="Calibri" panose="020F0502020204030204" pitchFamily="34" charset="0"/>
            </a:endParaRPr>
          </a:p>
        </p:txBody>
      </p:sp>
      <p:sp>
        <p:nvSpPr>
          <p:cNvPr id="5" name="Titel 4"/>
          <p:cNvSpPr>
            <a:spLocks noGrp="1"/>
          </p:cNvSpPr>
          <p:nvPr>
            <p:ph type="title"/>
          </p:nvPr>
        </p:nvSpPr>
        <p:spPr/>
        <p:txBody>
          <a:bodyPr/>
          <a:lstStyle/>
          <a:p>
            <a:r>
              <a:rPr lang="de-DE" b="1" dirty="0">
                <a:solidFill>
                  <a:srgbClr val="000099"/>
                </a:solidFill>
                <a:latin typeface="Calibri" pitchFamily="34" charset="0"/>
                <a:ea typeface="Verdana" pitchFamily="34" charset="0"/>
                <a:cs typeface="Verdana" pitchFamily="34" charset="0"/>
              </a:rPr>
              <a:t>…gibt es </a:t>
            </a:r>
            <a:r>
              <a:rPr lang="de-DE" b="1" dirty="0" smtClean="0">
                <a:solidFill>
                  <a:srgbClr val="000099"/>
                </a:solidFill>
                <a:latin typeface="Calibri" pitchFamily="34" charset="0"/>
                <a:ea typeface="Verdana" pitchFamily="34" charset="0"/>
                <a:cs typeface="Verdana" pitchFamily="34" charset="0"/>
              </a:rPr>
              <a:t>überhaupt (noch) </a:t>
            </a:r>
            <a:r>
              <a:rPr lang="de-DE" b="1" i="1" dirty="0">
                <a:solidFill>
                  <a:srgbClr val="000099"/>
                </a:solidFill>
                <a:latin typeface="Calibri" pitchFamily="34" charset="0"/>
                <a:ea typeface="Verdana" pitchFamily="34" charset="0"/>
                <a:cs typeface="Verdana" pitchFamily="34" charset="0"/>
              </a:rPr>
              <a:t>die</a:t>
            </a:r>
            <a:r>
              <a:rPr lang="de-DE" b="1" dirty="0">
                <a:solidFill>
                  <a:srgbClr val="000099"/>
                </a:solidFill>
                <a:latin typeface="Calibri" pitchFamily="34" charset="0"/>
                <a:ea typeface="Verdana" pitchFamily="34" charset="0"/>
                <a:cs typeface="Verdana" pitchFamily="34" charset="0"/>
              </a:rPr>
              <a:t> </a:t>
            </a:r>
            <a:r>
              <a:rPr lang="de-DE" b="1" dirty="0" smtClean="0">
                <a:solidFill>
                  <a:srgbClr val="000099"/>
                </a:solidFill>
                <a:latin typeface="Calibri" pitchFamily="34" charset="0"/>
                <a:ea typeface="Verdana" pitchFamily="34" charset="0"/>
                <a:cs typeface="Verdana" pitchFamily="34" charset="0"/>
              </a:rPr>
              <a:t>Heilpädagogik?</a:t>
            </a:r>
            <a:endParaRPr lang="de-DE" b="1" dirty="0">
              <a:solidFill>
                <a:srgbClr val="000099"/>
              </a:solidFill>
              <a:latin typeface="Calibri" pitchFamily="34" charset="0"/>
              <a:ea typeface="Verdana" pitchFamily="34" charset="0"/>
              <a:cs typeface="Verdana" pitchFamily="34" charset="0"/>
            </a:endParaRPr>
          </a:p>
        </p:txBody>
      </p:sp>
    </p:spTree>
    <p:extLst>
      <p:ext uri="{BB962C8B-B14F-4D97-AF65-F5344CB8AC3E}">
        <p14:creationId xmlns:p14="http://schemas.microsoft.com/office/powerpoint/2010/main" val="263456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2"/>
          </p:nvPr>
        </p:nvSpPr>
        <p:spPr/>
        <p:txBody>
          <a:bodyPr/>
          <a:lstStyle/>
          <a:p>
            <a:pPr marL="0" indent="0">
              <a:buNone/>
            </a:pPr>
            <a:r>
              <a:rPr lang="de-DE" b="1" dirty="0" smtClean="0">
                <a:latin typeface="Calibri" panose="020F0502020204030204" pitchFamily="34" charset="0"/>
              </a:rPr>
              <a:t>„Viele </a:t>
            </a:r>
            <a:r>
              <a:rPr lang="de-DE" b="1" dirty="0">
                <a:latin typeface="Calibri" panose="020F0502020204030204" pitchFamily="34" charset="0"/>
              </a:rPr>
              <a:t>H</a:t>
            </a:r>
            <a:r>
              <a:rPr lang="de-DE" b="1" dirty="0" smtClean="0">
                <a:latin typeface="Calibri" panose="020F0502020204030204" pitchFamily="34" charset="0"/>
              </a:rPr>
              <a:t>andlungsfelder der Heilpädagogik richten sich an diesem Besonderen aus und in der deutschen Sozialgesetzgebung ist die Finanzierung vieler Leistungen an eben dieses Besondere gebunden. Geht nicht bei einer Begriffsbildung – so die Frage –, die nicht mehr dieses Besondere, sondern mehr ein Allgemeines betont, das spezifisch Heilpädagogische verloren?“</a:t>
            </a:r>
          </a:p>
          <a:p>
            <a:pPr marL="0" indent="0" algn="r">
              <a:buNone/>
            </a:pPr>
            <a:r>
              <a:rPr lang="de-DE" dirty="0" smtClean="0">
                <a:latin typeface="Calibri" panose="020F0502020204030204" pitchFamily="34" charset="0"/>
              </a:rPr>
              <a:t>(Störmer 2007, 255).</a:t>
            </a:r>
            <a:endParaRPr lang="de-DE" dirty="0">
              <a:latin typeface="Calibri" panose="020F0502020204030204" pitchFamily="34" charset="0"/>
            </a:endParaRPr>
          </a:p>
        </p:txBody>
      </p:sp>
      <p:sp>
        <p:nvSpPr>
          <p:cNvPr id="3" name="Titel 2"/>
          <p:cNvSpPr>
            <a:spLocks noGrp="1"/>
          </p:cNvSpPr>
          <p:nvPr>
            <p:ph type="title"/>
          </p:nvPr>
        </p:nvSpPr>
        <p:spPr>
          <a:xfrm>
            <a:off x="683568" y="548680"/>
            <a:ext cx="7772400" cy="685800"/>
          </a:xfrm>
        </p:spPr>
        <p:txBody>
          <a:bodyPr/>
          <a:lstStyle/>
          <a:p>
            <a:r>
              <a:rPr lang="de-DE" b="1" dirty="0" smtClean="0">
                <a:solidFill>
                  <a:srgbClr val="000099"/>
                </a:solidFill>
                <a:latin typeface="Calibri" pitchFamily="34" charset="0"/>
                <a:ea typeface="Verdana" pitchFamily="34" charset="0"/>
                <a:cs typeface="Verdana" pitchFamily="34" charset="0"/>
              </a:rPr>
              <a:t>…das </a:t>
            </a:r>
            <a:r>
              <a:rPr lang="de-DE" b="1" dirty="0">
                <a:solidFill>
                  <a:srgbClr val="000099"/>
                </a:solidFill>
                <a:latin typeface="Calibri" pitchFamily="34" charset="0"/>
                <a:ea typeface="Verdana" pitchFamily="34" charset="0"/>
                <a:cs typeface="Verdana" pitchFamily="34" charset="0"/>
              </a:rPr>
              <a:t>Besondere oder das </a:t>
            </a:r>
            <a:r>
              <a:rPr lang="de-DE" b="1" dirty="0" smtClean="0">
                <a:solidFill>
                  <a:srgbClr val="000099"/>
                </a:solidFill>
                <a:latin typeface="Calibri" pitchFamily="34" charset="0"/>
                <a:ea typeface="Verdana" pitchFamily="34" charset="0"/>
                <a:cs typeface="Verdana" pitchFamily="34" charset="0"/>
              </a:rPr>
              <a:t>Allgemeine?</a:t>
            </a:r>
            <a:endParaRPr lang="de-DE" b="1" dirty="0">
              <a:solidFill>
                <a:srgbClr val="000099"/>
              </a:solidFill>
              <a:latin typeface="Calibri" pitchFamily="34" charset="0"/>
              <a:ea typeface="Verdana" pitchFamily="34" charset="0"/>
              <a:cs typeface="Verdana" pitchFamily="34" charset="0"/>
            </a:endParaRPr>
          </a:p>
        </p:txBody>
      </p:sp>
    </p:spTree>
    <p:extLst>
      <p:ext uri="{BB962C8B-B14F-4D97-AF65-F5344CB8AC3E}">
        <p14:creationId xmlns:p14="http://schemas.microsoft.com/office/powerpoint/2010/main" val="272924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2"/>
          </p:nvPr>
        </p:nvSpPr>
        <p:spPr/>
        <p:txBody>
          <a:bodyPr/>
          <a:lstStyle/>
          <a:p>
            <a:pPr marL="0" indent="0">
              <a:buNone/>
            </a:pPr>
            <a:endParaRPr lang="de-DE" b="1" dirty="0" smtClean="0">
              <a:latin typeface="Calibri" panose="020F0502020204030204" pitchFamily="34" charset="0"/>
            </a:endParaRPr>
          </a:p>
          <a:p>
            <a:pPr marL="0" indent="0">
              <a:buNone/>
            </a:pPr>
            <a:r>
              <a:rPr lang="de-DE" b="1" dirty="0" smtClean="0">
                <a:latin typeface="Calibri" panose="020F0502020204030204" pitchFamily="34" charset="0"/>
              </a:rPr>
              <a:t>…Heilpädagogik hat in der Vergangenheit (trotz ‚guter Absichten‘) immer auch zu gesellschaftlicher Exklusion beigetragen, indem sie durch </a:t>
            </a:r>
            <a:r>
              <a:rPr lang="de-DE" b="1" i="1" dirty="0" smtClean="0">
                <a:latin typeface="Calibri" panose="020F0502020204030204" pitchFamily="34" charset="0"/>
              </a:rPr>
              <a:t>besondere Methoden</a:t>
            </a:r>
            <a:r>
              <a:rPr lang="de-DE" b="1" dirty="0" smtClean="0">
                <a:latin typeface="Calibri" panose="020F0502020204030204" pitchFamily="34" charset="0"/>
              </a:rPr>
              <a:t> und </a:t>
            </a:r>
            <a:r>
              <a:rPr lang="de-DE" b="1" i="1" dirty="0" smtClean="0">
                <a:latin typeface="Calibri" panose="020F0502020204030204" pitchFamily="34" charset="0"/>
              </a:rPr>
              <a:t>eigene Institutionen </a:t>
            </a:r>
            <a:r>
              <a:rPr lang="de-DE" b="1" dirty="0" smtClean="0">
                <a:latin typeface="Calibri" panose="020F0502020204030204" pitchFamily="34" charset="0"/>
              </a:rPr>
              <a:t>die Besonderheit ihrer Klientel fortgeschrieben hat…</a:t>
            </a:r>
          </a:p>
          <a:p>
            <a:pPr marL="0" indent="0" algn="r">
              <a:buNone/>
            </a:pPr>
            <a:r>
              <a:rPr lang="de-DE" dirty="0" smtClean="0">
                <a:latin typeface="Calibri" panose="020F0502020204030204" pitchFamily="34" charset="0"/>
              </a:rPr>
              <a:t>(vgl. Moser</a:t>
            </a:r>
            <a:r>
              <a:rPr lang="de-DE" dirty="0">
                <a:latin typeface="Calibri" panose="020F0502020204030204" pitchFamily="34" charset="0"/>
              </a:rPr>
              <a:t>/</a:t>
            </a:r>
            <a:r>
              <a:rPr lang="de-DE" dirty="0" smtClean="0">
                <a:latin typeface="Calibri" panose="020F0502020204030204" pitchFamily="34" charset="0"/>
              </a:rPr>
              <a:t>Sasse 2008, 51).</a:t>
            </a:r>
          </a:p>
        </p:txBody>
      </p:sp>
      <p:sp>
        <p:nvSpPr>
          <p:cNvPr id="3" name="Titel 2"/>
          <p:cNvSpPr>
            <a:spLocks noGrp="1"/>
          </p:cNvSpPr>
          <p:nvPr>
            <p:ph type="title"/>
          </p:nvPr>
        </p:nvSpPr>
        <p:spPr/>
        <p:txBody>
          <a:bodyPr/>
          <a:lstStyle/>
          <a:p>
            <a:r>
              <a:rPr lang="de-DE" b="1" dirty="0" smtClean="0">
                <a:solidFill>
                  <a:srgbClr val="000099"/>
                </a:solidFill>
                <a:latin typeface="Calibri" pitchFamily="34" charset="0"/>
                <a:ea typeface="Verdana" pitchFamily="34" charset="0"/>
                <a:cs typeface="Verdana" pitchFamily="34" charset="0"/>
              </a:rPr>
              <a:t>…grundlegendes Dilemma</a:t>
            </a:r>
            <a:endParaRPr lang="de-DE" b="1" dirty="0">
              <a:solidFill>
                <a:srgbClr val="000099"/>
              </a:solidFill>
              <a:latin typeface="Calibri" pitchFamily="34" charset="0"/>
              <a:ea typeface="Verdana" pitchFamily="34" charset="0"/>
              <a:cs typeface="Verdana" pitchFamily="34" charset="0"/>
            </a:endParaRPr>
          </a:p>
        </p:txBody>
      </p:sp>
    </p:spTree>
    <p:extLst>
      <p:ext uri="{BB962C8B-B14F-4D97-AF65-F5344CB8AC3E}">
        <p14:creationId xmlns:p14="http://schemas.microsoft.com/office/powerpoint/2010/main" val="331480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905467" y="548680"/>
            <a:ext cx="7410949" cy="623799"/>
          </a:xfrm>
        </p:spPr>
        <p:txBody>
          <a:bodyPr>
            <a:normAutofit/>
          </a:bodyPr>
          <a:lstStyle/>
          <a:p>
            <a:pPr algn="ctr"/>
            <a:r>
              <a:rPr lang="de-DE" b="1" dirty="0">
                <a:solidFill>
                  <a:srgbClr val="000099"/>
                </a:solidFill>
                <a:latin typeface="Calibri" pitchFamily="34" charset="0"/>
                <a:ea typeface="Verdana" pitchFamily="34" charset="0"/>
                <a:cs typeface="Verdana" pitchFamily="34" charset="0"/>
              </a:rPr>
              <a:t>Kernproblem und Kernperspektive</a:t>
            </a:r>
          </a:p>
        </p:txBody>
      </p:sp>
      <p:sp>
        <p:nvSpPr>
          <p:cNvPr id="50179" name="Rectangle 3"/>
          <p:cNvSpPr>
            <a:spLocks noGrp="1" noChangeArrowheads="1"/>
          </p:cNvSpPr>
          <p:nvPr>
            <p:ph type="body" idx="1"/>
          </p:nvPr>
        </p:nvSpPr>
        <p:spPr>
          <a:xfrm>
            <a:off x="539551" y="1567618"/>
            <a:ext cx="8280921" cy="1069294"/>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de-DE" sz="2000" b="1" dirty="0" smtClean="0">
                <a:latin typeface="Calibri" panose="020F0502020204030204" pitchFamily="34" charset="0"/>
              </a:rPr>
              <a:t>„…dass der Kern der gesamten Behindertenpädagogik, der Kern der Konstruktion von Behinderung direkt und indirekt die offene und strukturelle Gewalt ist“ (Jantzen &amp; Feuser 2002, 11).</a:t>
            </a:r>
          </a:p>
          <a:p>
            <a:endParaRPr lang="de-DE" sz="2000" b="1" dirty="0" smtClean="0">
              <a:latin typeface="Calibri" panose="020F0502020204030204" pitchFamily="34" charset="0"/>
            </a:endParaRPr>
          </a:p>
        </p:txBody>
      </p:sp>
      <p:sp>
        <p:nvSpPr>
          <p:cNvPr id="7" name="Textfeld 6"/>
          <p:cNvSpPr txBox="1"/>
          <p:nvPr/>
        </p:nvSpPr>
        <p:spPr>
          <a:xfrm>
            <a:off x="539552" y="2852936"/>
            <a:ext cx="8280920" cy="16312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de-DE" sz="2000" b="1" dirty="0" smtClean="0">
                <a:latin typeface="Calibri" panose="020F0502020204030204" pitchFamily="34" charset="0"/>
              </a:rPr>
              <a:t>„Die Kernperspektive des Faches wäre,  (…), diesen Kern anzunehmen und dem erst einmal stand zu halten, dass das so ist und dass unsere besten Beteuerungen, Beziehungsarbeit o.ä. zu leisten, ständig von der Praxis ins Gegenteil verkehrt wird, ohne dass wir bemerken, dass das passiert“ (Jantzen &amp; </a:t>
            </a:r>
            <a:r>
              <a:rPr lang="de-DE" sz="2000" b="1" dirty="0" err="1" smtClean="0">
                <a:latin typeface="Calibri" panose="020F0502020204030204" pitchFamily="34" charset="0"/>
              </a:rPr>
              <a:t>Feuser</a:t>
            </a:r>
            <a:r>
              <a:rPr lang="de-DE" sz="2000" b="1" dirty="0" smtClean="0">
                <a:latin typeface="Calibri" panose="020F0502020204030204" pitchFamily="34" charset="0"/>
              </a:rPr>
              <a:t> 2002, 11).</a:t>
            </a:r>
            <a:endParaRPr lang="de-DE" sz="2000" b="1" dirty="0">
              <a:latin typeface="Calibri" panose="020F0502020204030204" pitchFamily="34" charset="0"/>
            </a:endParaRPr>
          </a:p>
        </p:txBody>
      </p:sp>
      <p:sp>
        <p:nvSpPr>
          <p:cNvPr id="9" name="Textfeld 8"/>
          <p:cNvSpPr txBox="1"/>
          <p:nvPr/>
        </p:nvSpPr>
        <p:spPr>
          <a:xfrm>
            <a:off x="568020" y="4614227"/>
            <a:ext cx="8252452"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Wingdings" pitchFamily="2" charset="2"/>
              <a:buNone/>
            </a:pPr>
            <a:r>
              <a:rPr lang="de-DE" sz="2000" b="1" dirty="0" smtClean="0">
                <a:latin typeface="Calibri" panose="020F0502020204030204" pitchFamily="34" charset="0"/>
              </a:rPr>
              <a:t>„Wo (…) [</a:t>
            </a:r>
            <a:r>
              <a:rPr lang="de-DE" sz="2000" b="1" dirty="0" smtClean="0">
                <a:solidFill>
                  <a:srgbClr val="FF0000"/>
                </a:solidFill>
                <a:latin typeface="Calibri" panose="020F0502020204030204" pitchFamily="34" charset="0"/>
              </a:rPr>
              <a:t>über die Frage </a:t>
            </a:r>
            <a:r>
              <a:rPr lang="de-DE" sz="2000" b="1" i="1" dirty="0">
                <a:solidFill>
                  <a:srgbClr val="000099"/>
                </a:solidFill>
                <a:latin typeface="Calibri" pitchFamily="34" charset="0"/>
                <a:ea typeface="Verdana" pitchFamily="34" charset="0"/>
                <a:cs typeface="Verdana" pitchFamily="34" charset="0"/>
              </a:rPr>
              <a:t>Quo </a:t>
            </a:r>
            <a:r>
              <a:rPr lang="de-DE" sz="2000" b="1" i="1" dirty="0" err="1">
                <a:solidFill>
                  <a:srgbClr val="000099"/>
                </a:solidFill>
                <a:latin typeface="Calibri" pitchFamily="34" charset="0"/>
                <a:ea typeface="Verdana" pitchFamily="34" charset="0"/>
                <a:cs typeface="Verdana" pitchFamily="34" charset="0"/>
              </a:rPr>
              <a:t>vadis</a:t>
            </a:r>
            <a:r>
              <a:rPr lang="de-DE" sz="2000" b="1" i="1" dirty="0">
                <a:solidFill>
                  <a:srgbClr val="000099"/>
                </a:solidFill>
                <a:latin typeface="Calibri" pitchFamily="34" charset="0"/>
                <a:ea typeface="Verdana" pitchFamily="34" charset="0"/>
                <a:cs typeface="Verdana" pitchFamily="34" charset="0"/>
              </a:rPr>
              <a:t> Heilpädagogik</a:t>
            </a:r>
            <a:r>
              <a:rPr lang="de-DE" sz="2000" b="1" i="1" dirty="0" smtClean="0">
                <a:solidFill>
                  <a:srgbClr val="000099"/>
                </a:solidFill>
                <a:latin typeface="Calibri" pitchFamily="34" charset="0"/>
                <a:ea typeface="Verdana" pitchFamily="34" charset="0"/>
                <a:cs typeface="Verdana" pitchFamily="34" charset="0"/>
              </a:rPr>
              <a:t>?</a:t>
            </a:r>
            <a:r>
              <a:rPr lang="de-DE" sz="2000" b="1" dirty="0" smtClean="0">
                <a:latin typeface="Calibri" panose="020F0502020204030204" pitchFamily="34" charset="0"/>
              </a:rPr>
              <a:t>; </a:t>
            </a:r>
            <a:r>
              <a:rPr lang="de-DE" sz="2000" b="1" dirty="0" err="1" smtClean="0">
                <a:latin typeface="Calibri" panose="020F0502020204030204" pitchFamily="34" charset="0"/>
              </a:rPr>
              <a:t>ew</a:t>
            </a:r>
            <a:r>
              <a:rPr lang="de-DE" sz="2000" b="1" dirty="0" smtClean="0">
                <a:latin typeface="Calibri" panose="020F0502020204030204" pitchFamily="34" charset="0"/>
              </a:rPr>
              <a:t>.] geredet wird, muss zunächst von Macht und Gewalt geredet werden und von unserer eigenen, untrennbaren Verflechtung in diesen Prozess“ (Jantzen 2009, 7).</a:t>
            </a:r>
          </a:p>
        </p:txBody>
      </p:sp>
    </p:spTree>
    <p:extLst>
      <p:ext uri="{BB962C8B-B14F-4D97-AF65-F5344CB8AC3E}">
        <p14:creationId xmlns:p14="http://schemas.microsoft.com/office/powerpoint/2010/main" val="158368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179">
                                            <p:bg/>
                                          </p:spTgt>
                                        </p:tgtEl>
                                        <p:attrNameLst>
                                          <p:attrName>style.visibility</p:attrName>
                                        </p:attrNameLst>
                                      </p:cBhvr>
                                      <p:to>
                                        <p:strVal val="visible"/>
                                      </p:to>
                                    </p:set>
                                    <p:animEffect transition="in" filter="fade">
                                      <p:cBhvr>
                                        <p:cTn id="7" dur="1000"/>
                                        <p:tgtEl>
                                          <p:spTgt spid="50179">
                                            <p:bg/>
                                          </p:spTgt>
                                        </p:tgtEl>
                                      </p:cBhvr>
                                    </p:animEffect>
                                    <p:anim calcmode="lin" valueType="num">
                                      <p:cBhvr>
                                        <p:cTn id="8" dur="1000" fill="hold"/>
                                        <p:tgtEl>
                                          <p:spTgt spid="50179">
                                            <p:bg/>
                                          </p:spTgt>
                                        </p:tgtEl>
                                        <p:attrNameLst>
                                          <p:attrName>ppt_x</p:attrName>
                                        </p:attrNameLst>
                                      </p:cBhvr>
                                      <p:tavLst>
                                        <p:tav tm="0">
                                          <p:val>
                                            <p:strVal val="#ppt_x"/>
                                          </p:val>
                                        </p:tav>
                                        <p:tav tm="100000">
                                          <p:val>
                                            <p:strVal val="#ppt_x"/>
                                          </p:val>
                                        </p:tav>
                                      </p:tavLst>
                                    </p:anim>
                                    <p:anim calcmode="lin" valueType="num">
                                      <p:cBhvr>
                                        <p:cTn id="9" dur="1000" fill="hold"/>
                                        <p:tgtEl>
                                          <p:spTgt spid="50179">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0179">
                                            <p:txEl>
                                              <p:pRg st="0" end="0"/>
                                            </p:txEl>
                                          </p:spTgt>
                                        </p:tgtEl>
                                        <p:attrNameLst>
                                          <p:attrName>style.visibility</p:attrName>
                                        </p:attrNameLst>
                                      </p:cBhvr>
                                      <p:to>
                                        <p:strVal val="visible"/>
                                      </p:to>
                                    </p:set>
                                    <p:animEffect transition="in" filter="fade">
                                      <p:cBhvr>
                                        <p:cTn id="14" dur="1000"/>
                                        <p:tgtEl>
                                          <p:spTgt spid="50179">
                                            <p:txEl>
                                              <p:pRg st="0" end="0"/>
                                            </p:txEl>
                                          </p:spTgt>
                                        </p:tgtEl>
                                      </p:cBhvr>
                                    </p:animEffect>
                                    <p:anim calcmode="lin" valueType="num">
                                      <p:cBhvr>
                                        <p:cTn id="15" dur="10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01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nimBg="1"/>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gn="ctr">
              <a:buNone/>
            </a:pPr>
            <a:endParaRPr lang="de-DE" sz="2800" b="1" dirty="0" smtClean="0">
              <a:solidFill>
                <a:srgbClr val="000099"/>
              </a:solidFill>
              <a:latin typeface="Calibri" pitchFamily="34" charset="0"/>
              <a:ea typeface="Verdana" pitchFamily="34" charset="0"/>
              <a:cs typeface="Verdana" pitchFamily="34" charset="0"/>
            </a:endParaRPr>
          </a:p>
          <a:p>
            <a:pPr marL="0" indent="0" algn="ctr">
              <a:buNone/>
            </a:pPr>
            <a:endParaRPr lang="de-DE" sz="2800" b="1" dirty="0">
              <a:solidFill>
                <a:srgbClr val="000099"/>
              </a:solidFill>
              <a:latin typeface="Calibri" pitchFamily="34" charset="0"/>
              <a:ea typeface="Verdana" pitchFamily="34" charset="0"/>
              <a:cs typeface="Verdana" pitchFamily="34" charset="0"/>
            </a:endParaRPr>
          </a:p>
          <a:p>
            <a:pPr marL="0" indent="0" algn="ctr">
              <a:buNone/>
            </a:pPr>
            <a:r>
              <a:rPr lang="de-DE" sz="2800" b="1" dirty="0" smtClean="0">
                <a:solidFill>
                  <a:srgbClr val="000099"/>
                </a:solidFill>
                <a:latin typeface="Calibri" pitchFamily="34" charset="0"/>
                <a:ea typeface="Verdana" pitchFamily="34" charset="0"/>
                <a:cs typeface="Verdana" pitchFamily="34" charset="0"/>
              </a:rPr>
              <a:t>Die </a:t>
            </a:r>
            <a:r>
              <a:rPr lang="de-DE" sz="2800" b="1" dirty="0">
                <a:solidFill>
                  <a:srgbClr val="000099"/>
                </a:solidFill>
                <a:latin typeface="Calibri" pitchFamily="34" charset="0"/>
                <a:ea typeface="Verdana" pitchFamily="34" charset="0"/>
                <a:cs typeface="Verdana" pitchFamily="34" charset="0"/>
              </a:rPr>
              <a:t>Geschichte von </a:t>
            </a:r>
            <a:r>
              <a:rPr lang="de-DE" sz="2800" b="1" dirty="0" smtClean="0">
                <a:solidFill>
                  <a:srgbClr val="000099"/>
                </a:solidFill>
                <a:latin typeface="Calibri" pitchFamily="34" charset="0"/>
                <a:ea typeface="Verdana" pitchFamily="34" charset="0"/>
                <a:cs typeface="Verdana" pitchFamily="34" charset="0"/>
              </a:rPr>
              <a:t>Frau Franz</a:t>
            </a:r>
            <a:endParaRPr lang="de-DE" sz="2800" b="1" dirty="0">
              <a:solidFill>
                <a:srgbClr val="000099"/>
              </a:solidFill>
              <a:latin typeface="Calibri" pitchFamily="34" charset="0"/>
              <a:ea typeface="Verdana" pitchFamily="34" charset="0"/>
              <a:cs typeface="Verdana" pitchFamily="34" charset="0"/>
            </a:endParaRPr>
          </a:p>
        </p:txBody>
      </p:sp>
    </p:spTree>
    <p:extLst>
      <p:ext uri="{BB962C8B-B14F-4D97-AF65-F5344CB8AC3E}">
        <p14:creationId xmlns:p14="http://schemas.microsoft.com/office/powerpoint/2010/main" val="194814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sz="half" idx="2"/>
          </p:nvPr>
        </p:nvSpPr>
        <p:spPr>
          <a:xfrm>
            <a:off x="611560" y="1562100"/>
            <a:ext cx="3744416" cy="4315172"/>
          </a:xfrm>
        </p:spPr>
        <p:style>
          <a:lnRef idx="2">
            <a:schemeClr val="accent2"/>
          </a:lnRef>
          <a:fillRef idx="1">
            <a:schemeClr val="lt1"/>
          </a:fillRef>
          <a:effectRef idx="0">
            <a:schemeClr val="accent2"/>
          </a:effectRef>
          <a:fontRef idx="minor">
            <a:schemeClr val="dk1"/>
          </a:fontRef>
        </p:style>
        <p:txBody>
          <a:bodyPr/>
          <a:lstStyle/>
          <a:p>
            <a:pPr eaLnBrk="1" hangingPunct="1">
              <a:lnSpc>
                <a:spcPct val="90000"/>
              </a:lnSpc>
              <a:buClr>
                <a:schemeClr val="tx1"/>
              </a:buClr>
              <a:buFontTx/>
              <a:buAutoNum type="arabicPeriod"/>
            </a:pPr>
            <a:r>
              <a:rPr lang="de-DE" sz="1900" b="1" dirty="0" smtClean="0">
                <a:latin typeface="Calibri" pitchFamily="34" charset="0"/>
              </a:rPr>
              <a:t>Dogma der „</a:t>
            </a:r>
            <a:r>
              <a:rPr lang="de-DE" sz="1900" b="1" dirty="0" err="1" smtClean="0">
                <a:latin typeface="Calibri" pitchFamily="34" charset="0"/>
              </a:rPr>
              <a:t>Endogenität</a:t>
            </a:r>
            <a:r>
              <a:rPr lang="de-DE" sz="1900" b="1" dirty="0" smtClean="0">
                <a:latin typeface="Calibri" pitchFamily="34" charset="0"/>
              </a:rPr>
              <a:t>“</a:t>
            </a:r>
          </a:p>
          <a:p>
            <a:pPr eaLnBrk="1" hangingPunct="1">
              <a:lnSpc>
                <a:spcPct val="90000"/>
              </a:lnSpc>
              <a:buClr>
                <a:schemeClr val="tx1"/>
              </a:buClr>
              <a:buFontTx/>
              <a:buAutoNum type="arabicPeriod"/>
            </a:pPr>
            <a:r>
              <a:rPr lang="de-DE" sz="1900" b="1" dirty="0" smtClean="0">
                <a:latin typeface="Calibri" pitchFamily="34" charset="0"/>
              </a:rPr>
              <a:t>Dogma der „</a:t>
            </a:r>
            <a:r>
              <a:rPr lang="de-DE" sz="1900" b="1" dirty="0" err="1" smtClean="0">
                <a:latin typeface="Calibri" pitchFamily="34" charset="0"/>
              </a:rPr>
              <a:t>Chronizität</a:t>
            </a:r>
            <a:r>
              <a:rPr lang="de-DE" sz="1900" b="1" dirty="0" smtClean="0">
                <a:latin typeface="Calibri" pitchFamily="34" charset="0"/>
              </a:rPr>
              <a:t>“ und „Therapieresistenz“</a:t>
            </a:r>
          </a:p>
          <a:p>
            <a:pPr eaLnBrk="1" hangingPunct="1">
              <a:lnSpc>
                <a:spcPct val="90000"/>
              </a:lnSpc>
              <a:buClr>
                <a:schemeClr val="tx1"/>
              </a:buClr>
              <a:buFontTx/>
              <a:buAutoNum type="arabicPeriod"/>
            </a:pPr>
            <a:r>
              <a:rPr lang="de-DE" sz="1900" b="1" dirty="0" smtClean="0">
                <a:latin typeface="Calibri" pitchFamily="34" charset="0"/>
              </a:rPr>
              <a:t>Dogma der „</a:t>
            </a:r>
            <a:r>
              <a:rPr lang="de-DE" sz="1900" b="1" dirty="0" err="1" smtClean="0">
                <a:latin typeface="Calibri" pitchFamily="34" charset="0"/>
              </a:rPr>
              <a:t>Uneinfühlbarkeit</a:t>
            </a:r>
            <a:r>
              <a:rPr lang="de-DE" sz="1900" b="1" dirty="0" smtClean="0">
                <a:latin typeface="Calibri" pitchFamily="34" charset="0"/>
              </a:rPr>
              <a:t>“ und „</a:t>
            </a:r>
            <a:r>
              <a:rPr lang="de-DE" sz="1900" b="1" dirty="0" err="1" smtClean="0">
                <a:latin typeface="Calibri" pitchFamily="34" charset="0"/>
              </a:rPr>
              <a:t>Unverstehbarkeit</a:t>
            </a:r>
            <a:r>
              <a:rPr lang="de-DE" sz="1900" b="1" dirty="0" smtClean="0">
                <a:latin typeface="Calibri" pitchFamily="34" charset="0"/>
              </a:rPr>
              <a:t>“</a:t>
            </a:r>
          </a:p>
          <a:p>
            <a:pPr eaLnBrk="1" hangingPunct="1">
              <a:lnSpc>
                <a:spcPct val="90000"/>
              </a:lnSpc>
              <a:buClr>
                <a:schemeClr val="tx1"/>
              </a:buClr>
              <a:buFontTx/>
              <a:buAutoNum type="arabicPeriod"/>
            </a:pPr>
            <a:r>
              <a:rPr lang="de-DE" sz="1900" b="1" dirty="0" smtClean="0">
                <a:latin typeface="Calibri" pitchFamily="34" charset="0"/>
              </a:rPr>
              <a:t>Dogma der „Lern- und Bildungsunfähigkeit“</a:t>
            </a:r>
          </a:p>
          <a:p>
            <a:pPr eaLnBrk="1" hangingPunct="1">
              <a:lnSpc>
                <a:spcPct val="90000"/>
              </a:lnSpc>
              <a:buClr>
                <a:schemeClr val="tx1"/>
              </a:buClr>
              <a:buFontTx/>
              <a:buAutoNum type="arabicPeriod"/>
            </a:pPr>
            <a:r>
              <a:rPr lang="de-DE" sz="1900" b="1" dirty="0" smtClean="0">
                <a:latin typeface="Calibri" pitchFamily="34" charset="0"/>
              </a:rPr>
              <a:t>Dogma der „Irreversibilität“</a:t>
            </a:r>
          </a:p>
          <a:p>
            <a:pPr eaLnBrk="1" hangingPunct="1">
              <a:lnSpc>
                <a:spcPct val="90000"/>
              </a:lnSpc>
              <a:buClr>
                <a:schemeClr val="tx1"/>
              </a:buClr>
              <a:buFontTx/>
              <a:buAutoNum type="arabicPeriod"/>
            </a:pPr>
            <a:r>
              <a:rPr lang="de-DE" sz="1900" b="1" dirty="0" smtClean="0">
                <a:latin typeface="Calibri" pitchFamily="34" charset="0"/>
              </a:rPr>
              <a:t>Dogma der „Krankheits- und Behinderungsspezifität“</a:t>
            </a:r>
          </a:p>
          <a:p>
            <a:pPr eaLnBrk="1" hangingPunct="1">
              <a:lnSpc>
                <a:spcPct val="90000"/>
              </a:lnSpc>
              <a:buClr>
                <a:schemeClr val="tx1"/>
              </a:buClr>
              <a:buFontTx/>
              <a:buAutoNum type="arabicPeriod"/>
            </a:pPr>
            <a:r>
              <a:rPr lang="de-DE" sz="1900" b="1" dirty="0" smtClean="0">
                <a:latin typeface="Calibri" pitchFamily="34" charset="0"/>
              </a:rPr>
              <a:t>Das Dogma der „Normalität“</a:t>
            </a:r>
          </a:p>
          <a:p>
            <a:pPr eaLnBrk="1" hangingPunct="1">
              <a:lnSpc>
                <a:spcPct val="90000"/>
              </a:lnSpc>
            </a:pPr>
            <a:endParaRPr lang="de-DE" sz="1700" b="1" dirty="0" smtClean="0">
              <a:latin typeface="Calibri" pitchFamily="34" charset="0"/>
            </a:endParaRPr>
          </a:p>
        </p:txBody>
      </p:sp>
      <p:sp>
        <p:nvSpPr>
          <p:cNvPr id="61442" name="Rectangle 2"/>
          <p:cNvSpPr>
            <a:spLocks noGrp="1" noChangeArrowheads="1"/>
          </p:cNvSpPr>
          <p:nvPr>
            <p:ph type="title"/>
          </p:nvPr>
        </p:nvSpPr>
        <p:spPr>
          <a:xfrm>
            <a:off x="685800" y="620688"/>
            <a:ext cx="7772400" cy="648072"/>
          </a:xfrm>
        </p:spPr>
        <p:style>
          <a:lnRef idx="2">
            <a:schemeClr val="accent1"/>
          </a:lnRef>
          <a:fillRef idx="1">
            <a:schemeClr val="lt1"/>
          </a:fillRef>
          <a:effectRef idx="0">
            <a:schemeClr val="accent1"/>
          </a:effectRef>
          <a:fontRef idx="minor">
            <a:schemeClr val="dk1"/>
          </a:fontRef>
        </p:style>
        <p:txBody>
          <a:bodyPr/>
          <a:lstStyle/>
          <a:p>
            <a:pPr algn="ctr" eaLnBrk="1" fontAlgn="auto" hangingPunct="1">
              <a:spcAft>
                <a:spcPts val="0"/>
              </a:spcAft>
              <a:defRPr/>
            </a:pPr>
            <a:r>
              <a:rPr lang="de-DE" sz="2400" b="1" dirty="0">
                <a:solidFill>
                  <a:srgbClr val="000099"/>
                </a:solidFill>
                <a:latin typeface="Calibri" pitchFamily="34" charset="0"/>
                <a:ea typeface="Verdana" pitchFamily="34" charset="0"/>
                <a:cs typeface="Verdana" pitchFamily="34" charset="0"/>
              </a:rPr>
              <a:t>Die Dogmen der Heil- und Sonderpädagogik (Feuser 1995</a:t>
            </a:r>
            <a:r>
              <a:rPr lang="de-DE" sz="2400" b="1" dirty="0" smtClean="0">
                <a:solidFill>
                  <a:srgbClr val="000099"/>
                </a:solidFill>
                <a:latin typeface="Calibri" pitchFamily="34" charset="0"/>
                <a:ea typeface="Verdana" pitchFamily="34" charset="0"/>
                <a:cs typeface="Verdana" pitchFamily="34" charset="0"/>
              </a:rPr>
              <a:t>)</a:t>
            </a:r>
            <a:endParaRPr lang="de-DE" sz="2400" b="1" dirty="0">
              <a:solidFill>
                <a:srgbClr val="000099"/>
              </a:solidFill>
              <a:latin typeface="Calibri" pitchFamily="34" charset="0"/>
              <a:ea typeface="Verdana" pitchFamily="34" charset="0"/>
              <a:cs typeface="Verdana" pitchFamily="34" charset="0"/>
            </a:endParaRPr>
          </a:p>
        </p:txBody>
      </p:sp>
      <p:sp>
        <p:nvSpPr>
          <p:cNvPr id="8" name="Rectangle 4"/>
          <p:cNvSpPr>
            <a:spLocks noGrp="1" noChangeArrowheads="1"/>
          </p:cNvSpPr>
          <p:nvPr>
            <p:ph sz="half" idx="12"/>
          </p:nvPr>
        </p:nvSpPr>
        <p:spPr>
          <a:xfrm>
            <a:off x="4788024" y="1562100"/>
            <a:ext cx="3744416" cy="4315172"/>
          </a:xfrm>
        </p:spPr>
        <p:style>
          <a:lnRef idx="2">
            <a:schemeClr val="accent2"/>
          </a:lnRef>
          <a:fillRef idx="1">
            <a:schemeClr val="lt1"/>
          </a:fillRef>
          <a:effectRef idx="0">
            <a:schemeClr val="accent2"/>
          </a:effectRef>
          <a:fontRef idx="minor">
            <a:schemeClr val="dk1"/>
          </a:fontRef>
        </p:style>
        <p:txBody>
          <a:bodyPr/>
          <a:lstStyle/>
          <a:p>
            <a:pPr eaLnBrk="1" hangingPunct="1">
              <a:lnSpc>
                <a:spcPct val="90000"/>
              </a:lnSpc>
              <a:buClr>
                <a:schemeClr val="tx1"/>
              </a:buClr>
              <a:buFontTx/>
              <a:buAutoNum type="arabicPeriod"/>
            </a:pPr>
            <a:r>
              <a:rPr lang="de-DE" sz="1800" b="1" dirty="0" smtClean="0">
                <a:latin typeface="Calibri" pitchFamily="34" charset="0"/>
              </a:rPr>
              <a:t>Behinderung liegt in der Person selbst begründet</a:t>
            </a:r>
          </a:p>
          <a:p>
            <a:pPr eaLnBrk="1" hangingPunct="1">
              <a:lnSpc>
                <a:spcPct val="90000"/>
              </a:lnSpc>
              <a:buClr>
                <a:schemeClr val="tx1"/>
              </a:buClr>
              <a:buFontTx/>
              <a:buAutoNum type="arabicPeriod"/>
            </a:pPr>
            <a:r>
              <a:rPr lang="de-DE" sz="1800" b="1" dirty="0" smtClean="0">
                <a:latin typeface="Calibri" pitchFamily="34" charset="0"/>
              </a:rPr>
              <a:t>Behinderung ist letztlich nicht veränderbar</a:t>
            </a:r>
          </a:p>
          <a:p>
            <a:pPr eaLnBrk="1" hangingPunct="1">
              <a:lnSpc>
                <a:spcPct val="90000"/>
              </a:lnSpc>
              <a:buClr>
                <a:schemeClr val="tx1"/>
              </a:buClr>
              <a:buFontTx/>
              <a:buAutoNum type="arabicPeriod"/>
            </a:pPr>
            <a:r>
              <a:rPr lang="de-DE" sz="1800" b="1" dirty="0" smtClean="0">
                <a:latin typeface="Calibri" pitchFamily="34" charset="0"/>
              </a:rPr>
              <a:t>In Behinderte kann man sich nicht einfühlen oder sie verstehen</a:t>
            </a:r>
          </a:p>
          <a:p>
            <a:pPr eaLnBrk="1" hangingPunct="1">
              <a:lnSpc>
                <a:spcPct val="90000"/>
              </a:lnSpc>
              <a:buClr>
                <a:schemeClr val="tx1"/>
              </a:buClr>
              <a:buFontTx/>
              <a:buAutoNum type="arabicPeriod"/>
            </a:pPr>
            <a:r>
              <a:rPr lang="de-DE" sz="1800" b="1" dirty="0" smtClean="0">
                <a:latin typeface="Calibri" pitchFamily="34" charset="0"/>
              </a:rPr>
              <a:t>Behinderte können nichts lernen</a:t>
            </a:r>
          </a:p>
          <a:p>
            <a:pPr eaLnBrk="1" hangingPunct="1">
              <a:lnSpc>
                <a:spcPct val="90000"/>
              </a:lnSpc>
              <a:buClr>
                <a:schemeClr val="tx1"/>
              </a:buClr>
              <a:buFontTx/>
              <a:buAutoNum type="arabicPeriod"/>
            </a:pPr>
            <a:r>
              <a:rPr lang="de-DE" sz="1800" b="1" dirty="0" smtClean="0">
                <a:latin typeface="Calibri" pitchFamily="34" charset="0"/>
              </a:rPr>
              <a:t>Einmal behindert, immer behindert</a:t>
            </a:r>
          </a:p>
          <a:p>
            <a:pPr eaLnBrk="1" hangingPunct="1">
              <a:lnSpc>
                <a:spcPct val="90000"/>
              </a:lnSpc>
              <a:buClr>
                <a:schemeClr val="tx1"/>
              </a:buClr>
              <a:buFontTx/>
              <a:buAutoNum type="arabicPeriod"/>
            </a:pPr>
            <a:r>
              <a:rPr lang="de-DE" sz="1800" b="1" dirty="0" smtClean="0">
                <a:latin typeface="Calibri" pitchFamily="34" charset="0"/>
              </a:rPr>
              <a:t>Verhalten von Behinderten liegt in der Behinderung begründet</a:t>
            </a:r>
          </a:p>
          <a:p>
            <a:pPr eaLnBrk="1" hangingPunct="1">
              <a:lnSpc>
                <a:spcPct val="90000"/>
              </a:lnSpc>
              <a:buClr>
                <a:schemeClr val="tx1"/>
              </a:buClr>
              <a:buFontTx/>
              <a:buAutoNum type="arabicPeriod"/>
            </a:pPr>
            <a:r>
              <a:rPr lang="de-DE" sz="1800" b="1" dirty="0" smtClean="0">
                <a:latin typeface="Calibri" pitchFamily="34" charset="0"/>
              </a:rPr>
              <a:t>Behinderte haben „normal“ zu werden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dissolve">
                                      <p:cBhvr>
                                        <p:cTn id="7" dur="500"/>
                                        <p:tgtEl>
                                          <p:spTgt spid="614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Effect transition="in" filter="dissolve">
                                      <p:cBhvr>
                                        <p:cTn id="12" dur="500"/>
                                        <p:tgtEl>
                                          <p:spTgt spid="6144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1443">
                                            <p:txEl>
                                              <p:pRg st="1" end="1"/>
                                            </p:txEl>
                                          </p:spTgt>
                                        </p:tgtEl>
                                        <p:attrNameLst>
                                          <p:attrName>style.visibility</p:attrName>
                                        </p:attrNameLst>
                                      </p:cBhvr>
                                      <p:to>
                                        <p:strVal val="visible"/>
                                      </p:to>
                                    </p:set>
                                    <p:animEffect transition="in" filter="dissolve">
                                      <p:cBhvr>
                                        <p:cTn id="15" dur="500"/>
                                        <p:tgtEl>
                                          <p:spTgt spid="61443">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dissolve">
                                      <p:cBhvr>
                                        <p:cTn id="18" dur="500"/>
                                        <p:tgtEl>
                                          <p:spTgt spid="61443">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61443">
                                            <p:txEl>
                                              <p:pRg st="3" end="3"/>
                                            </p:txEl>
                                          </p:spTgt>
                                        </p:tgtEl>
                                        <p:attrNameLst>
                                          <p:attrName>style.visibility</p:attrName>
                                        </p:attrNameLst>
                                      </p:cBhvr>
                                      <p:to>
                                        <p:strVal val="visible"/>
                                      </p:to>
                                    </p:set>
                                    <p:animEffect transition="in" filter="dissolve">
                                      <p:cBhvr>
                                        <p:cTn id="21" dur="500"/>
                                        <p:tgtEl>
                                          <p:spTgt spid="61443">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61443">
                                            <p:txEl>
                                              <p:pRg st="4" end="4"/>
                                            </p:txEl>
                                          </p:spTgt>
                                        </p:tgtEl>
                                        <p:attrNameLst>
                                          <p:attrName>style.visibility</p:attrName>
                                        </p:attrNameLst>
                                      </p:cBhvr>
                                      <p:to>
                                        <p:strVal val="visible"/>
                                      </p:to>
                                    </p:set>
                                    <p:animEffect transition="in" filter="dissolve">
                                      <p:cBhvr>
                                        <p:cTn id="24" dur="500"/>
                                        <p:tgtEl>
                                          <p:spTgt spid="61443">
                                            <p:txEl>
                                              <p:pRg st="4" end="4"/>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61443">
                                            <p:txEl>
                                              <p:pRg st="5" end="5"/>
                                            </p:txEl>
                                          </p:spTgt>
                                        </p:tgtEl>
                                        <p:attrNameLst>
                                          <p:attrName>style.visibility</p:attrName>
                                        </p:attrNameLst>
                                      </p:cBhvr>
                                      <p:to>
                                        <p:strVal val="visible"/>
                                      </p:to>
                                    </p:set>
                                    <p:animEffect transition="in" filter="dissolve">
                                      <p:cBhvr>
                                        <p:cTn id="27" dur="500"/>
                                        <p:tgtEl>
                                          <p:spTgt spid="61443">
                                            <p:txEl>
                                              <p:pRg st="5" end="5"/>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61443">
                                            <p:txEl>
                                              <p:pRg st="6" end="6"/>
                                            </p:txEl>
                                          </p:spTgt>
                                        </p:tgtEl>
                                        <p:attrNameLst>
                                          <p:attrName>style.visibility</p:attrName>
                                        </p:attrNameLst>
                                      </p:cBhvr>
                                      <p:to>
                                        <p:strVal val="visible"/>
                                      </p:to>
                                    </p:set>
                                    <p:animEffect transition="in" filter="dissolve">
                                      <p:cBhvr>
                                        <p:cTn id="30" dur="500"/>
                                        <p:tgtEl>
                                          <p:spTgt spid="6144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additive="base">
                                        <p:cTn id="35"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 calcmode="lin" valueType="num">
                                      <p:cBhvr additive="base">
                                        <p:cTn id="41" dur="1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 calcmode="lin" valueType="num">
                                      <p:cBhvr additive="base">
                                        <p:cTn id="47" dur="10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8">
                                            <p:txEl>
                                              <p:pRg st="3" end="3"/>
                                            </p:txEl>
                                          </p:spTgt>
                                        </p:tgtEl>
                                        <p:attrNameLst>
                                          <p:attrName>style.visibility</p:attrName>
                                        </p:attrNameLst>
                                      </p:cBhvr>
                                      <p:to>
                                        <p:strVal val="visible"/>
                                      </p:to>
                                    </p:set>
                                    <p:anim calcmode="lin" valueType="num">
                                      <p:cBhvr additive="base">
                                        <p:cTn id="53" dur="10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54" dur="10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8">
                                            <p:txEl>
                                              <p:pRg st="4" end="4"/>
                                            </p:txEl>
                                          </p:spTgt>
                                        </p:tgtEl>
                                        <p:attrNameLst>
                                          <p:attrName>style.visibility</p:attrName>
                                        </p:attrNameLst>
                                      </p:cBhvr>
                                      <p:to>
                                        <p:strVal val="visible"/>
                                      </p:to>
                                    </p:set>
                                    <p:anim calcmode="lin" valueType="num">
                                      <p:cBhvr additive="base">
                                        <p:cTn id="59" dur="10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60" dur="10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8">
                                            <p:txEl>
                                              <p:pRg st="5" end="5"/>
                                            </p:txEl>
                                          </p:spTgt>
                                        </p:tgtEl>
                                        <p:attrNameLst>
                                          <p:attrName>style.visibility</p:attrName>
                                        </p:attrNameLst>
                                      </p:cBhvr>
                                      <p:to>
                                        <p:strVal val="visible"/>
                                      </p:to>
                                    </p:set>
                                    <p:anim calcmode="lin" valueType="num">
                                      <p:cBhvr additive="base">
                                        <p:cTn id="65" dur="10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66" dur="10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8">
                                            <p:txEl>
                                              <p:pRg st="6" end="6"/>
                                            </p:txEl>
                                          </p:spTgt>
                                        </p:tgtEl>
                                        <p:attrNameLst>
                                          <p:attrName>style.visibility</p:attrName>
                                        </p:attrNameLst>
                                      </p:cBhvr>
                                      <p:to>
                                        <p:strVal val="visible"/>
                                      </p:to>
                                    </p:set>
                                    <p:anim calcmode="lin" valueType="num">
                                      <p:cBhvr additive="base">
                                        <p:cTn id="71" dur="10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72" dur="10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half" idx="12"/>
          </p:nvPr>
        </p:nvSpPr>
        <p:spPr>
          <a:xfrm>
            <a:off x="685800" y="1460376"/>
            <a:ext cx="7630616" cy="4416896"/>
          </a:xfr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lstStyle/>
          <a:p>
            <a:pPr>
              <a:buNone/>
            </a:pPr>
            <a:r>
              <a:rPr lang="de-DE" sz="1800" b="1" kern="1200" dirty="0" smtClean="0">
                <a:solidFill>
                  <a:srgbClr val="000000"/>
                </a:solidFill>
                <a:latin typeface="Calibri" pitchFamily="34" charset="0"/>
                <a:ea typeface="ＭＳ Ｐゴシック" charset="-128"/>
              </a:rPr>
              <a:t>„Die Unterbringung von Behinderten, psychisch Kranken u.a. in geschlossenen Abteilungen (hier können Formen des Strafvollzugs nicht ausgeschlossen werden);</a:t>
            </a:r>
          </a:p>
          <a:p>
            <a:pPr>
              <a:buNone/>
            </a:pPr>
            <a:r>
              <a:rPr lang="de-DE" sz="1800" b="1" kern="1200" dirty="0" smtClean="0">
                <a:solidFill>
                  <a:srgbClr val="000000"/>
                </a:solidFill>
                <a:latin typeface="Calibri" pitchFamily="34" charset="0"/>
                <a:ea typeface="ＭＳ Ｐゴシック" charset="-128"/>
              </a:rPr>
              <a:t>isoliert die Betroffenen so hochgradig von einem Lebensumfeld, dessen der Mensch heute auf dem Hintergrund seiner phylogenetischen Entwicklung und der im Laufe seiner Ontogenese ausgebildeten Bedürfnisse zur Aufrechterhaltung seiner psychischen Funktionen unverzichtbar bedarf;</a:t>
            </a:r>
          </a:p>
          <a:p>
            <a:pPr>
              <a:buNone/>
            </a:pPr>
            <a:r>
              <a:rPr lang="de-DE" sz="1800" b="1" kern="1200" dirty="0" smtClean="0">
                <a:solidFill>
                  <a:srgbClr val="000000"/>
                </a:solidFill>
                <a:latin typeface="Calibri" pitchFamily="34" charset="0"/>
                <a:ea typeface="ＭＳ Ｐゴシック" charset="-128"/>
              </a:rPr>
              <a:t>konsolidiert durch inadäquate Unterbringung und unzureichend qualifizierte Behandlung und Therapie die eingetretenen Beeinträchtigungen;</a:t>
            </a:r>
          </a:p>
          <a:p>
            <a:pPr>
              <a:buNone/>
            </a:pPr>
            <a:r>
              <a:rPr lang="de-DE" sz="1800" b="1" kern="1200" dirty="0" smtClean="0">
                <a:solidFill>
                  <a:srgbClr val="000000"/>
                </a:solidFill>
                <a:latin typeface="Calibri" pitchFamily="34" charset="0"/>
                <a:ea typeface="ＭＳ Ｐゴシック" charset="-128"/>
              </a:rPr>
              <a:t>verhindert angemessene pädagogische Hilfen für die Betroffenen;</a:t>
            </a:r>
          </a:p>
          <a:p>
            <a:pPr>
              <a:buNone/>
            </a:pPr>
            <a:r>
              <a:rPr lang="de-DE" sz="1800" b="1" kern="1200" dirty="0" smtClean="0">
                <a:solidFill>
                  <a:srgbClr val="000000"/>
                </a:solidFill>
                <a:latin typeface="Calibri" pitchFamily="34" charset="0"/>
                <a:ea typeface="ＭＳ Ｐゴシック" charset="-128"/>
              </a:rPr>
              <a:t>und schafft schließlich neue Formen von Behinderung und psychischer Krankheit bzw. formt bestehende aus und fixiert sie (z.B. isolationsbedingte Stereotypien, Depressionen, Apathie, Aggressionen, Hyperaktivitäten, selbstverletzendes Verhalten, suizidale Tendenzen)“</a:t>
            </a:r>
          </a:p>
          <a:p>
            <a:pPr algn="r">
              <a:buNone/>
            </a:pPr>
            <a:r>
              <a:rPr lang="de-DE" sz="1800" kern="1200" dirty="0" smtClean="0">
                <a:solidFill>
                  <a:srgbClr val="000000"/>
                </a:solidFill>
                <a:latin typeface="Calibri" pitchFamily="34" charset="0"/>
                <a:ea typeface="ＭＳ Ｐゴシック" charset="-128"/>
              </a:rPr>
              <a:t>(Feuser </a:t>
            </a:r>
            <a:r>
              <a:rPr lang="de-DE" sz="1800" kern="1200" dirty="0" smtClean="0">
                <a:solidFill>
                  <a:srgbClr val="FF0000"/>
                </a:solidFill>
                <a:latin typeface="Calibri" pitchFamily="34" charset="0"/>
                <a:ea typeface="ＭＳ Ｐゴシック" charset="-128"/>
              </a:rPr>
              <a:t>1987</a:t>
            </a:r>
            <a:r>
              <a:rPr lang="de-DE" sz="1800" kern="1200" dirty="0" smtClean="0">
                <a:solidFill>
                  <a:srgbClr val="000000"/>
                </a:solidFill>
                <a:latin typeface="Calibri" pitchFamily="34" charset="0"/>
                <a:ea typeface="ＭＳ Ｐゴシック" charset="-128"/>
              </a:rPr>
              <a:t>, 104).</a:t>
            </a:r>
          </a:p>
        </p:txBody>
      </p:sp>
      <p:sp>
        <p:nvSpPr>
          <p:cNvPr id="4" name="Titel 3"/>
          <p:cNvSpPr>
            <a:spLocks noGrp="1"/>
          </p:cNvSpPr>
          <p:nvPr>
            <p:ph type="title"/>
          </p:nvPr>
        </p:nvSpPr>
        <p:spPr>
          <a:xfrm>
            <a:off x="685800" y="332656"/>
            <a:ext cx="7772400" cy="685800"/>
          </a:xfrm>
        </p:spPr>
        <p:txBody>
          <a:bodyPr/>
          <a:lstStyle/>
          <a:p>
            <a:r>
              <a:rPr lang="de-DE" b="1" dirty="0" smtClean="0">
                <a:solidFill>
                  <a:srgbClr val="000099"/>
                </a:solidFill>
                <a:latin typeface="Calibri" pitchFamily="34" charset="0"/>
                <a:ea typeface="Verdana" pitchFamily="34" charset="0"/>
                <a:cs typeface="Verdana" pitchFamily="34" charset="0"/>
              </a:rPr>
              <a:t>…frühe Einsichten…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fade">
                                      <p:cBhvr>
                                        <p:cTn id="14" dur="1000"/>
                                        <p:tgtEl>
                                          <p:spTgt spid="5">
                                            <p:bg/>
                                          </p:spTgt>
                                        </p:tgtEl>
                                      </p:cBhvr>
                                    </p:animEffect>
                                    <p:anim calcmode="lin" valueType="num">
                                      <p:cBhvr>
                                        <p:cTn id="15" dur="1000" fill="hold"/>
                                        <p:tgtEl>
                                          <p:spTgt spid="5">
                                            <p:bg/>
                                          </p:spTgt>
                                        </p:tgtEl>
                                        <p:attrNameLst>
                                          <p:attrName>ppt_x</p:attrName>
                                        </p:attrNameLst>
                                      </p:cBhvr>
                                      <p:tavLst>
                                        <p:tav tm="0">
                                          <p:val>
                                            <p:strVal val="#ppt_x"/>
                                          </p:val>
                                        </p:tav>
                                        <p:tav tm="100000">
                                          <p:val>
                                            <p:strVal val="#ppt_x"/>
                                          </p:val>
                                        </p:tav>
                                      </p:tavLst>
                                    </p:anim>
                                    <p:anim calcmode="lin" valueType="num">
                                      <p:cBhvr>
                                        <p:cTn id="16"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000"/>
                                        <p:tgtEl>
                                          <p:spTgt spid="5">
                                            <p:txEl>
                                              <p:pRg st="3" end="3"/>
                                            </p:txEl>
                                          </p:spTgt>
                                        </p:tgtEl>
                                      </p:cBhvr>
                                    </p:animEffect>
                                    <p:anim calcmode="lin" valueType="num">
                                      <p:cBhvr>
                                        <p:cTn id="4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1000"/>
                                        <p:tgtEl>
                                          <p:spTgt spid="5">
                                            <p:txEl>
                                              <p:pRg st="4" end="4"/>
                                            </p:txEl>
                                          </p:spTgt>
                                        </p:tgtEl>
                                      </p:cBhvr>
                                    </p:animEffect>
                                    <p:anim calcmode="lin" valueType="num">
                                      <p:cBhvr>
                                        <p:cTn id="5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5" end="5"/>
                                            </p:txEl>
                                          </p:spTgt>
                                        </p:tgtEl>
                                        <p:attrNameLst>
                                          <p:attrName>style.visibility</p:attrName>
                                        </p:attrNameLst>
                                      </p:cBhvr>
                                      <p:to>
                                        <p:strVal val="visible"/>
                                      </p:to>
                                    </p:set>
                                    <p:animEffect transition="in" filter="fade">
                                      <p:cBhvr>
                                        <p:cTn id="56" dur="1000"/>
                                        <p:tgtEl>
                                          <p:spTgt spid="5">
                                            <p:txEl>
                                              <p:pRg st="5" end="5"/>
                                            </p:txEl>
                                          </p:spTgt>
                                        </p:tgtEl>
                                      </p:cBhvr>
                                    </p:animEffect>
                                    <p:anim calcmode="lin" valueType="num">
                                      <p:cBhvr>
                                        <p:cTn id="5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half" idx="12"/>
          </p:nvPr>
        </p:nvSpPr>
        <p:spPr/>
        <p:txBody>
          <a:bodyPr/>
          <a:lstStyle/>
          <a:p>
            <a:pPr marL="0" indent="0" algn="r">
              <a:buNone/>
            </a:pPr>
            <a:r>
              <a:rPr lang="de-DE" b="1" dirty="0" smtClean="0">
                <a:solidFill>
                  <a:srgbClr val="002060"/>
                </a:solidFill>
                <a:latin typeface="Calibri" panose="020F0502020204030204" pitchFamily="34" charset="0"/>
              </a:rPr>
              <a:t>„Möglicherweise </a:t>
            </a:r>
            <a:r>
              <a:rPr lang="de-DE" b="1" dirty="0">
                <a:solidFill>
                  <a:srgbClr val="002060"/>
                </a:solidFill>
                <a:latin typeface="Calibri" panose="020F0502020204030204" pitchFamily="34" charset="0"/>
              </a:rPr>
              <a:t>ist die Zeit nicht mehr fern, da die Pädagogik es als peinlich empfinden wird, von einem defektiven Kind zu sprechen, weil das ein Hinweis darauf sein kön­ne, es handele sich um einen unüberwindbaren Mangel seiner </a:t>
            </a:r>
            <a:r>
              <a:rPr lang="de-DE" b="1" dirty="0" smtClean="0">
                <a:solidFill>
                  <a:srgbClr val="002060"/>
                </a:solidFill>
                <a:latin typeface="Calibri" panose="020F0502020204030204" pitchFamily="34" charset="0"/>
              </a:rPr>
              <a:t>Natur“</a:t>
            </a:r>
          </a:p>
          <a:p>
            <a:pPr marL="0" indent="0" algn="r">
              <a:buNone/>
            </a:pPr>
            <a:r>
              <a:rPr lang="de-DE" dirty="0" smtClean="0">
                <a:latin typeface="Calibri" panose="020F0502020204030204" pitchFamily="34" charset="0"/>
              </a:rPr>
              <a:t>(Vygotskij 1975, 72). </a:t>
            </a:r>
            <a:endParaRPr lang="de-DE" dirty="0">
              <a:latin typeface="Calibri" panose="020F0502020204030204" pitchFamily="34" charset="0"/>
            </a:endParaRPr>
          </a:p>
        </p:txBody>
      </p:sp>
    </p:spTree>
    <p:extLst>
      <p:ext uri="{BB962C8B-B14F-4D97-AF65-F5344CB8AC3E}">
        <p14:creationId xmlns:p14="http://schemas.microsoft.com/office/powerpoint/2010/main" val="145575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2"/>
          </p:nvPr>
        </p:nvSpPr>
        <p:spPr>
          <a:xfrm>
            <a:off x="685800" y="1484784"/>
            <a:ext cx="7772400" cy="4248472"/>
          </a:xfrm>
        </p:spPr>
        <p:style>
          <a:lnRef idx="2">
            <a:schemeClr val="accent3"/>
          </a:lnRef>
          <a:fillRef idx="1">
            <a:schemeClr val="lt1"/>
          </a:fillRef>
          <a:effectRef idx="0">
            <a:schemeClr val="accent3"/>
          </a:effectRef>
          <a:fontRef idx="minor">
            <a:schemeClr val="dk1"/>
          </a:fontRef>
        </p:style>
        <p:txBody>
          <a:bodyPr/>
          <a:lstStyle/>
          <a:p>
            <a:pPr marL="0" indent="0">
              <a:buNone/>
            </a:pPr>
            <a:r>
              <a:rPr lang="de-DE" sz="1800" b="1" dirty="0">
                <a:solidFill>
                  <a:srgbClr val="C00000"/>
                </a:solidFill>
                <a:latin typeface="Calibri" panose="020F0502020204030204" pitchFamily="34" charset="0"/>
              </a:rPr>
              <a:t>Ausschuss für die Rechte von Menschen mit Behinderungen </a:t>
            </a:r>
            <a:br>
              <a:rPr lang="de-DE" sz="1800" b="1" dirty="0">
                <a:solidFill>
                  <a:srgbClr val="C00000"/>
                </a:solidFill>
                <a:latin typeface="Calibri" panose="020F0502020204030204" pitchFamily="34" charset="0"/>
              </a:rPr>
            </a:br>
            <a:r>
              <a:rPr lang="de-DE" sz="1800" b="1" dirty="0">
                <a:solidFill>
                  <a:srgbClr val="C00000"/>
                </a:solidFill>
                <a:latin typeface="Calibri" panose="020F0502020204030204" pitchFamily="34" charset="0"/>
              </a:rPr>
              <a:t>Dreizehnte Tagung </a:t>
            </a:r>
            <a:br>
              <a:rPr lang="de-DE" sz="1800" b="1" dirty="0">
                <a:solidFill>
                  <a:srgbClr val="C00000"/>
                </a:solidFill>
                <a:latin typeface="Calibri" panose="020F0502020204030204" pitchFamily="34" charset="0"/>
              </a:rPr>
            </a:br>
            <a:r>
              <a:rPr lang="de-DE" sz="1800" b="1" dirty="0">
                <a:solidFill>
                  <a:srgbClr val="C00000"/>
                </a:solidFill>
                <a:latin typeface="Calibri" panose="020F0502020204030204" pitchFamily="34" charset="0"/>
              </a:rPr>
              <a:t>25. März - 17. April 2015 </a:t>
            </a:r>
            <a:endParaRPr lang="de-DE" sz="1800" b="1" dirty="0">
              <a:latin typeface="Calibri" panose="020F0502020204030204" pitchFamily="34" charset="0"/>
            </a:endParaRPr>
          </a:p>
          <a:p>
            <a:pPr algn="just">
              <a:buFont typeface="Wingdings 2"/>
              <a:buChar char="C"/>
            </a:pPr>
            <a:r>
              <a:rPr lang="de-DE" sz="1800" b="1" dirty="0" smtClean="0">
                <a:latin typeface="Calibri" panose="020F0502020204030204" pitchFamily="34" charset="0"/>
              </a:rPr>
              <a:t>zu Artikel 19: Unabhängige </a:t>
            </a:r>
            <a:r>
              <a:rPr lang="de-DE" sz="1800" b="1" dirty="0">
                <a:latin typeface="Calibri" panose="020F0502020204030204" pitchFamily="34" charset="0"/>
              </a:rPr>
              <a:t>Lebensführung und Einbeziehung in die Gemeinschaft </a:t>
            </a:r>
          </a:p>
          <a:p>
            <a:pPr marL="0" indent="0" algn="just">
              <a:buNone/>
            </a:pPr>
            <a:r>
              <a:rPr lang="de-DE" sz="1800" b="1" dirty="0" smtClean="0">
                <a:latin typeface="Calibri" panose="020F0502020204030204" pitchFamily="34" charset="0"/>
              </a:rPr>
              <a:t>„</a:t>
            </a:r>
            <a:r>
              <a:rPr lang="de-DE" sz="2800" b="1" dirty="0" smtClean="0">
                <a:solidFill>
                  <a:srgbClr val="002060"/>
                </a:solidFill>
                <a:latin typeface="Calibri" panose="020F0502020204030204" pitchFamily="34" charset="0"/>
              </a:rPr>
              <a:t>Der </a:t>
            </a:r>
            <a:r>
              <a:rPr lang="de-DE" sz="2800" b="1" dirty="0">
                <a:solidFill>
                  <a:srgbClr val="002060"/>
                </a:solidFill>
                <a:latin typeface="Calibri" panose="020F0502020204030204" pitchFamily="34" charset="0"/>
              </a:rPr>
              <a:t>Ausschuss ist </a:t>
            </a:r>
            <a:r>
              <a:rPr lang="de-DE" sz="2800" b="1" dirty="0">
                <a:solidFill>
                  <a:srgbClr val="FF0000"/>
                </a:solidFill>
                <a:latin typeface="Calibri" panose="020F0502020204030204" pitchFamily="34" charset="0"/>
              </a:rPr>
              <a:t>besorgt über den hohen Grad </a:t>
            </a:r>
            <a:r>
              <a:rPr lang="de-DE" sz="2800" b="1" dirty="0" smtClean="0">
                <a:solidFill>
                  <a:srgbClr val="FF0000"/>
                </a:solidFill>
                <a:latin typeface="Calibri" panose="020F0502020204030204" pitchFamily="34" charset="0"/>
              </a:rPr>
              <a:t>der Institutionalisierung </a:t>
            </a:r>
            <a:r>
              <a:rPr lang="de-DE" sz="2800" b="1" dirty="0">
                <a:solidFill>
                  <a:srgbClr val="002060"/>
                </a:solidFill>
                <a:latin typeface="Calibri" panose="020F0502020204030204" pitchFamily="34" charset="0"/>
              </a:rPr>
              <a:t>und </a:t>
            </a:r>
            <a:r>
              <a:rPr lang="de-DE" sz="2800" b="1" dirty="0" smtClean="0">
                <a:solidFill>
                  <a:srgbClr val="002060"/>
                </a:solidFill>
                <a:latin typeface="Calibri" panose="020F0502020204030204" pitchFamily="34" charset="0"/>
              </a:rPr>
              <a:t>den </a:t>
            </a:r>
            <a:r>
              <a:rPr lang="de-DE" sz="2800" b="1" dirty="0" smtClean="0">
                <a:solidFill>
                  <a:srgbClr val="FF0000"/>
                </a:solidFill>
                <a:latin typeface="Calibri" panose="020F0502020204030204" pitchFamily="34" charset="0"/>
              </a:rPr>
              <a:t>Mangel </a:t>
            </a:r>
            <a:r>
              <a:rPr lang="de-DE" sz="2800" b="1" dirty="0">
                <a:solidFill>
                  <a:srgbClr val="FF0000"/>
                </a:solidFill>
                <a:latin typeface="Calibri" panose="020F0502020204030204" pitchFamily="34" charset="0"/>
              </a:rPr>
              <a:t>an alternativen Wohnformen</a:t>
            </a:r>
            <a:r>
              <a:rPr lang="de-DE" sz="2800" b="1" dirty="0">
                <a:solidFill>
                  <a:srgbClr val="002060"/>
                </a:solidFill>
                <a:latin typeface="Calibri" panose="020F0502020204030204" pitchFamily="34" charset="0"/>
              </a:rPr>
              <a:t> beziehungsweise einer </a:t>
            </a:r>
            <a:r>
              <a:rPr lang="de-DE" sz="2800" b="1" dirty="0" smtClean="0">
                <a:solidFill>
                  <a:srgbClr val="002060"/>
                </a:solidFill>
                <a:latin typeface="Calibri" panose="020F0502020204030204" pitchFamily="34" charset="0"/>
              </a:rPr>
              <a:t>geeigneten Infrastruktur</a:t>
            </a:r>
            <a:r>
              <a:rPr lang="de-DE" sz="2800" b="1" dirty="0">
                <a:solidFill>
                  <a:srgbClr val="002060"/>
                </a:solidFill>
                <a:latin typeface="Calibri" panose="020F0502020204030204" pitchFamily="34" charset="0"/>
              </a:rPr>
              <a:t>, durch den für Menschen mit Behinderungen zusätzliche finanzielle Barrieren </a:t>
            </a:r>
            <a:r>
              <a:rPr lang="de-DE" sz="2800" b="1" dirty="0" smtClean="0">
                <a:solidFill>
                  <a:srgbClr val="002060"/>
                </a:solidFill>
                <a:latin typeface="Calibri" panose="020F0502020204030204" pitchFamily="34" charset="0"/>
              </a:rPr>
              <a:t>entstehen. (…) “.</a:t>
            </a:r>
            <a:endParaRPr lang="de-DE" sz="2800" b="1" dirty="0">
              <a:solidFill>
                <a:srgbClr val="002060"/>
              </a:solidFill>
              <a:latin typeface="Calibri" panose="020F0502020204030204" pitchFamily="34" charset="0"/>
            </a:endParaRPr>
          </a:p>
        </p:txBody>
      </p:sp>
      <p:sp>
        <p:nvSpPr>
          <p:cNvPr id="3" name="Titel 2"/>
          <p:cNvSpPr>
            <a:spLocks noGrp="1"/>
          </p:cNvSpPr>
          <p:nvPr>
            <p:ph type="title"/>
          </p:nvPr>
        </p:nvSpPr>
        <p:spPr>
          <a:xfrm>
            <a:off x="685800" y="332656"/>
            <a:ext cx="7772400" cy="685800"/>
          </a:xfrm>
        </p:spPr>
        <p:txBody>
          <a:bodyPr/>
          <a:lstStyle/>
          <a:p>
            <a:r>
              <a:rPr lang="de-DE" b="1" dirty="0">
                <a:solidFill>
                  <a:srgbClr val="000099"/>
                </a:solidFill>
                <a:latin typeface="Calibri" pitchFamily="34" charset="0"/>
                <a:ea typeface="Verdana" pitchFamily="34" charset="0"/>
                <a:cs typeface="Verdana" pitchFamily="34" charset="0"/>
              </a:rPr>
              <a:t>Herausforderung: Abschließende Bemerkungen über den ersten Staatenbericht Deutschlands</a:t>
            </a:r>
          </a:p>
        </p:txBody>
      </p:sp>
      <p:sp>
        <p:nvSpPr>
          <p:cNvPr id="4" name="Rechteck 3"/>
          <p:cNvSpPr/>
          <p:nvPr/>
        </p:nvSpPr>
        <p:spPr>
          <a:xfrm>
            <a:off x="683568" y="6043354"/>
            <a:ext cx="7992888" cy="55399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indent="0">
              <a:buNone/>
            </a:pPr>
            <a:r>
              <a:rPr lang="de-DE" sz="1000" b="1" dirty="0">
                <a:latin typeface="Calibri" panose="020F0502020204030204" pitchFamily="34" charset="0"/>
              </a:rPr>
              <a:t>http://www.institut-fuer-menschenrechte.de/fileadmin/user_upload/PDF-Dateien/UN-Dokumente/CRPD_Abschliessende_Bemerkungen_ueber_den_ersten_Staatenbericht_Deutschlands_ENTWURF.pdf (Seite 7f.; [Abruf am </a:t>
            </a:r>
            <a:r>
              <a:rPr lang="de-DE" sz="1000" b="1" dirty="0" smtClean="0">
                <a:latin typeface="Calibri" panose="020F0502020204030204" pitchFamily="34" charset="0"/>
              </a:rPr>
              <a:t>09.11.2015</a:t>
            </a:r>
            <a:r>
              <a:rPr lang="de-DE" sz="1000" b="1" dirty="0">
                <a:latin typeface="Calibri" panose="020F0502020204030204" pitchFamily="34" charset="0"/>
              </a:rPr>
              <a:t>]</a:t>
            </a:r>
          </a:p>
        </p:txBody>
      </p:sp>
    </p:spTree>
    <p:extLst>
      <p:ext uri="{BB962C8B-B14F-4D97-AF65-F5344CB8AC3E}">
        <p14:creationId xmlns:p14="http://schemas.microsoft.com/office/powerpoint/2010/main" val="85138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animEffect transition="in" filter="fade">
                                      <p:cBhvr>
                                        <p:cTn id="14" dur="1000"/>
                                        <p:tgtEl>
                                          <p:spTgt spid="2">
                                            <p:bg/>
                                          </p:spTgt>
                                        </p:tgtEl>
                                      </p:cBhvr>
                                    </p:animEffect>
                                    <p:anim calcmode="lin" valueType="num">
                                      <p:cBhvr>
                                        <p:cTn id="15" dur="1000" fill="hold"/>
                                        <p:tgtEl>
                                          <p:spTgt spid="2">
                                            <p:bg/>
                                          </p:spTgt>
                                        </p:tgtEl>
                                        <p:attrNameLst>
                                          <p:attrName>ppt_x</p:attrName>
                                        </p:attrNameLst>
                                      </p:cBhvr>
                                      <p:tavLst>
                                        <p:tav tm="0">
                                          <p:val>
                                            <p:strVal val="#ppt_x"/>
                                          </p:val>
                                        </p:tav>
                                        <p:tav tm="100000">
                                          <p:val>
                                            <p:strVal val="#ppt_x"/>
                                          </p:val>
                                        </p:tav>
                                      </p:tavLst>
                                    </p:anim>
                                    <p:anim calcmode="lin" valueType="num">
                                      <p:cBhvr>
                                        <p:cTn id="16"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0"/>
                                        <p:tgtEl>
                                          <p:spTgt spid="2">
                                            <p:txEl>
                                              <p:pRg st="1" end="1"/>
                                            </p:txEl>
                                          </p:spTgt>
                                        </p:tgtEl>
                                      </p:cBhvr>
                                    </p:animEffect>
                                    <p:anim calcmode="lin" valueType="num">
                                      <p:cBhvr>
                                        <p:cTn id="2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1000"/>
                                        <p:tgtEl>
                                          <p:spTgt spid="2">
                                            <p:txEl>
                                              <p:pRg st="2" end="2"/>
                                            </p:txEl>
                                          </p:spTgt>
                                        </p:tgtEl>
                                      </p:cBhvr>
                                    </p:animEffect>
                                    <p:anim calcmode="lin" valueType="num">
                                      <p:cBhvr>
                                        <p:cTn id="3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abb1.jpg"/>
          <p:cNvPicPr/>
          <p:nvPr/>
        </p:nvPicPr>
        <p:blipFill>
          <a:blip r:embed="rId2" cstate="print"/>
          <a:stretch>
            <a:fillRect/>
          </a:stretch>
        </p:blipFill>
        <p:spPr bwMode="auto">
          <a:xfrm>
            <a:off x="1331640" y="1556792"/>
            <a:ext cx="6264696" cy="4320480"/>
          </a:xfrm>
          <a:prstGeom prst="rect">
            <a:avLst/>
          </a:prstGeom>
          <a:noFill/>
          <a:ln w="9525">
            <a:noFill/>
            <a:miter lim="800000"/>
            <a:headEnd/>
            <a:tailEnd/>
          </a:ln>
          <a:effectLst>
            <a:outerShdw blurRad="50800" dist="38100" algn="l" rotWithShape="0">
              <a:prstClr val="black">
                <a:alpha val="40000"/>
              </a:prstClr>
            </a:outerShdw>
          </a:effectLst>
        </p:spPr>
      </p:pic>
      <p:sp>
        <p:nvSpPr>
          <p:cNvPr id="8" name="Titel 2"/>
          <p:cNvSpPr txBox="1">
            <a:spLocks/>
          </p:cNvSpPr>
          <p:nvPr/>
        </p:nvSpPr>
        <p:spPr bwMode="auto">
          <a:xfrm>
            <a:off x="367071" y="475792"/>
            <a:ext cx="8640960" cy="864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20000"/>
              </a:lnSpc>
              <a:spcBef>
                <a:spcPct val="0"/>
              </a:spcBef>
              <a:spcAft>
                <a:spcPct val="0"/>
              </a:spcAft>
              <a:buClrTx/>
              <a:buSzTx/>
              <a:buFontTx/>
              <a:buNone/>
              <a:tabLst/>
              <a:defRPr/>
            </a:pPr>
            <a:r>
              <a:rPr lang="de-DE" sz="2000" b="1" dirty="0">
                <a:solidFill>
                  <a:srgbClr val="000099"/>
                </a:solidFill>
                <a:latin typeface="Calibri" pitchFamily="34" charset="0"/>
                <a:ea typeface="Verdana" pitchFamily="34" charset="0"/>
                <a:cs typeface="Verdana" pitchFamily="34" charset="0"/>
                <a:sym typeface="Wingdings"/>
              </a:rPr>
              <a:t> </a:t>
            </a:r>
            <a:r>
              <a:rPr lang="de-DE" sz="2000" b="1" dirty="0" smtClean="0">
                <a:solidFill>
                  <a:srgbClr val="000099"/>
                </a:solidFill>
                <a:latin typeface="Calibri" pitchFamily="34" charset="0"/>
                <a:ea typeface="Verdana" pitchFamily="34" charset="0"/>
                <a:cs typeface="Verdana" pitchFamily="34" charset="0"/>
              </a:rPr>
              <a:t>empirischer </a:t>
            </a:r>
            <a:r>
              <a:rPr lang="de-DE" sz="2000" b="1" dirty="0">
                <a:solidFill>
                  <a:srgbClr val="000099"/>
                </a:solidFill>
                <a:latin typeface="Calibri" pitchFamily="34" charset="0"/>
                <a:ea typeface="Verdana" pitchFamily="34" charset="0"/>
                <a:cs typeface="Verdana" pitchFamily="34" charset="0"/>
              </a:rPr>
              <a:t>Nachweis für die Nachwirkungen der vorgestellten „Dogmen“:</a:t>
            </a:r>
            <a:br>
              <a:rPr lang="de-DE" sz="2000" b="1" dirty="0">
                <a:solidFill>
                  <a:srgbClr val="000099"/>
                </a:solidFill>
                <a:latin typeface="Calibri" pitchFamily="34" charset="0"/>
                <a:ea typeface="Verdana" pitchFamily="34" charset="0"/>
                <a:cs typeface="Verdana" pitchFamily="34" charset="0"/>
              </a:rPr>
            </a:br>
            <a:r>
              <a:rPr lang="de-DE" sz="2000" b="1" dirty="0">
                <a:solidFill>
                  <a:srgbClr val="000099"/>
                </a:solidFill>
                <a:latin typeface="Calibri" pitchFamily="34" charset="0"/>
                <a:ea typeface="Verdana" pitchFamily="34" charset="0"/>
                <a:cs typeface="Verdana" pitchFamily="34" charset="0"/>
              </a:rPr>
              <a:t>Elemente des „Syndroms Gruppenbezogene Menschenfeindlichkeit“ </a:t>
            </a:r>
          </a:p>
        </p:txBody>
      </p:sp>
      <p:sp>
        <p:nvSpPr>
          <p:cNvPr id="9" name="Ellipse 8"/>
          <p:cNvSpPr/>
          <p:nvPr/>
        </p:nvSpPr>
        <p:spPr bwMode="auto">
          <a:xfrm>
            <a:off x="2123728" y="4581128"/>
            <a:ext cx="1512168" cy="72008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3600" b="0" i="0" u="none" strike="noStrike" cap="none" normalizeH="0" baseline="0">
              <a:ln>
                <a:noFill/>
              </a:ln>
              <a:solidFill>
                <a:schemeClr val="tx2"/>
              </a:solidFill>
              <a:effectLst/>
              <a:latin typeface="Arial" charset="0"/>
              <a:ea typeface="ＭＳ Ｐゴシック" charset="-128"/>
              <a:cs typeface="ＭＳ Ｐゴシック" charset="-128"/>
            </a:endParaRPr>
          </a:p>
        </p:txBody>
      </p:sp>
      <p:sp>
        <p:nvSpPr>
          <p:cNvPr id="10" name="Rectangle 1"/>
          <p:cNvSpPr>
            <a:spLocks noChangeArrowheads="1"/>
          </p:cNvSpPr>
          <p:nvPr/>
        </p:nvSpPr>
        <p:spPr bwMode="auto">
          <a:xfrm>
            <a:off x="6948264" y="5589240"/>
            <a:ext cx="2016224"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r"/>
            <a:r>
              <a:rPr lang="de-DE" sz="1200" dirty="0">
                <a:solidFill>
                  <a:schemeClr val="tx1"/>
                </a:solidFill>
                <a:latin typeface="Calibri" pitchFamily="34" charset="0"/>
                <a:ea typeface="Times New Roman" pitchFamily="18" charset="0"/>
                <a:cs typeface="Arial" pitchFamily="34" charset="0"/>
              </a:rPr>
              <a:t>v</a:t>
            </a:r>
            <a:r>
              <a:rPr kumimoji="0" lang="de-DE"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gl. Grau/Heitmeyer 2013</a:t>
            </a:r>
            <a:endParaRPr lang="de-DE" sz="1200" dirty="0" smtClean="0">
              <a:solidFill>
                <a:schemeClr val="tx1"/>
              </a:solidFill>
              <a:latin typeface="Calibri" pitchFamily="34" charset="0"/>
              <a:ea typeface="Times New Roman" pitchFamily="18" charset="0"/>
              <a:cs typeface="Arial" pitchFamily="34" charset="0"/>
            </a:endParaRPr>
          </a:p>
        </p:txBody>
      </p:sp>
      <p:sp>
        <p:nvSpPr>
          <p:cNvPr id="11" name="Ellipse 10"/>
          <p:cNvSpPr/>
          <p:nvPr/>
        </p:nvSpPr>
        <p:spPr bwMode="auto">
          <a:xfrm>
            <a:off x="2195736" y="4653136"/>
            <a:ext cx="1512168" cy="720080"/>
          </a:xfrm>
          <a:prstGeom prst="ellipse">
            <a:avLst/>
          </a:prstGeom>
          <a:noFill/>
          <a:ln w="38100" cap="flat" cmpd="sng" algn="ctr">
            <a:solidFill>
              <a:srgbClr val="FF0000"/>
            </a:solidFill>
            <a:prstDash val="dash"/>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3600" b="0" i="0" u="none" strike="noStrike" cap="none" normalizeH="0" baseline="0" dirty="0">
              <a:ln>
                <a:noFill/>
              </a:ln>
              <a:solidFill>
                <a:srgbClr val="FF0000"/>
              </a:solidFill>
              <a:effectLst/>
              <a:latin typeface="Arial" charset="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377802" y="548680"/>
            <a:ext cx="8388396" cy="504056"/>
          </a:xfrm>
        </p:spPr>
        <p:style>
          <a:lnRef idx="2">
            <a:schemeClr val="accent3"/>
          </a:lnRef>
          <a:fillRef idx="1">
            <a:schemeClr val="lt1"/>
          </a:fillRef>
          <a:effectRef idx="0">
            <a:schemeClr val="accent3"/>
          </a:effectRef>
          <a:fontRef idx="minor">
            <a:schemeClr val="dk1"/>
          </a:fontRef>
        </p:style>
        <p:txBody>
          <a:bodyPr>
            <a:noAutofit/>
          </a:bodyPr>
          <a:lstStyle/>
          <a:p>
            <a:pPr algn="ctr"/>
            <a:r>
              <a:rPr lang="de-DE" b="1" dirty="0">
                <a:solidFill>
                  <a:srgbClr val="000099"/>
                </a:solidFill>
                <a:latin typeface="Calibri" pitchFamily="34" charset="0"/>
                <a:ea typeface="Verdana" pitchFamily="34" charset="0"/>
                <a:cs typeface="Verdana" pitchFamily="34" charset="0"/>
              </a:rPr>
              <a:t>Exklusionsrisiko Behinderung</a:t>
            </a:r>
          </a:p>
        </p:txBody>
      </p:sp>
      <p:sp>
        <p:nvSpPr>
          <p:cNvPr id="59395" name="Rectangle 3"/>
          <p:cNvSpPr>
            <a:spLocks noGrp="1" noChangeArrowheads="1"/>
          </p:cNvSpPr>
          <p:nvPr>
            <p:ph type="body" idx="1"/>
          </p:nvPr>
        </p:nvSpPr>
        <p:spPr>
          <a:xfrm>
            <a:off x="395536" y="1700234"/>
            <a:ext cx="8352928" cy="3871906"/>
          </a:xfrm>
        </p:spPr>
        <p:style>
          <a:lnRef idx="2">
            <a:schemeClr val="accent1"/>
          </a:lnRef>
          <a:fillRef idx="1">
            <a:schemeClr val="lt1"/>
          </a:fillRef>
          <a:effectRef idx="0">
            <a:schemeClr val="accent1"/>
          </a:effectRef>
          <a:fontRef idx="minor">
            <a:schemeClr val="dk1"/>
          </a:fontRef>
        </p:style>
        <p:txBody>
          <a:bodyPr/>
          <a:lstStyle/>
          <a:p>
            <a:r>
              <a:rPr lang="de-DE" sz="2400" b="1" dirty="0">
                <a:latin typeface="Calibri" panose="020F0502020204030204" pitchFamily="34" charset="0"/>
              </a:rPr>
              <a:t>Ökonomische Ausgrenzung</a:t>
            </a:r>
          </a:p>
          <a:p>
            <a:pPr lvl="1"/>
            <a:r>
              <a:rPr lang="de-DE" sz="2000" b="1" dirty="0">
                <a:latin typeface="Calibri" panose="020F0502020204030204" pitchFamily="34" charset="0"/>
              </a:rPr>
              <a:t>Beschäftigung, Einkommen</a:t>
            </a:r>
          </a:p>
          <a:p>
            <a:r>
              <a:rPr lang="de-DE" sz="2400" b="1" dirty="0">
                <a:latin typeface="Calibri" panose="020F0502020204030204" pitchFamily="34" charset="0"/>
              </a:rPr>
              <a:t>Ausgrenzung im Bildungssystem</a:t>
            </a:r>
          </a:p>
          <a:p>
            <a:r>
              <a:rPr lang="de-DE" sz="2400" b="1" dirty="0">
                <a:solidFill>
                  <a:srgbClr val="0070C0"/>
                </a:solidFill>
                <a:latin typeface="Calibri" panose="020F0502020204030204" pitchFamily="34" charset="0"/>
              </a:rPr>
              <a:t>Soziale Isolation und Diskriminierung</a:t>
            </a:r>
          </a:p>
          <a:p>
            <a:r>
              <a:rPr lang="de-DE" sz="2400" b="1" dirty="0">
                <a:latin typeface="Calibri" panose="020F0502020204030204" pitchFamily="34" charset="0"/>
              </a:rPr>
              <a:t>Barrieren im Zugang zur Umwelt und zu Dienstleistungen</a:t>
            </a:r>
          </a:p>
          <a:p>
            <a:pPr lvl="1"/>
            <a:r>
              <a:rPr lang="de-DE" sz="2000" b="1" dirty="0">
                <a:latin typeface="Calibri" panose="020F0502020204030204" pitchFamily="34" charset="0"/>
              </a:rPr>
              <a:t>Zugang zu (Dienst-)Leistungen des Gesundheitssystems</a:t>
            </a:r>
          </a:p>
          <a:p>
            <a:pPr lvl="1"/>
            <a:r>
              <a:rPr lang="de-DE" sz="2000" b="1" dirty="0">
                <a:latin typeface="Calibri" panose="020F0502020204030204" pitchFamily="34" charset="0"/>
              </a:rPr>
              <a:t>Zugang zum öffentlichen Verkehrssystem und Mobilität</a:t>
            </a:r>
          </a:p>
          <a:p>
            <a:pPr lvl="1"/>
            <a:r>
              <a:rPr lang="de-DE" sz="2000" b="1" dirty="0">
                <a:latin typeface="Calibri" panose="020F0502020204030204" pitchFamily="34" charset="0"/>
              </a:rPr>
              <a:t>Zugang zu Information und Kommunikation</a:t>
            </a:r>
          </a:p>
          <a:p>
            <a:pPr algn="r">
              <a:buNone/>
            </a:pPr>
            <a:r>
              <a:rPr lang="de-DE" sz="1400" dirty="0" smtClean="0">
                <a:latin typeface="Calibri" panose="020F0502020204030204" pitchFamily="34" charset="0"/>
              </a:rPr>
              <a:t>(vgl. Wansing 2005, 78ff.)</a:t>
            </a:r>
            <a:endParaRPr lang="de-DE" sz="1400" dirty="0">
              <a:latin typeface="Calibri" panose="020F0502020204030204" pitchFamily="34" charset="0"/>
            </a:endParaRPr>
          </a:p>
        </p:txBody>
      </p:sp>
    </p:spTree>
    <p:extLst>
      <p:ext uri="{BB962C8B-B14F-4D97-AF65-F5344CB8AC3E}">
        <p14:creationId xmlns:p14="http://schemas.microsoft.com/office/powerpoint/2010/main" val="13379996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dissolve">
                                      <p:cBhvr>
                                        <p:cTn id="7" dur="500"/>
                                        <p:tgtEl>
                                          <p:spTgt spid="593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 calcmode="lin" valueType="num">
                                      <p:cBhvr additive="base">
                                        <p:cTn id="12" dur="1000" fill="hold"/>
                                        <p:tgtEl>
                                          <p:spTgt spid="59395">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59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9395">
                                            <p:txEl>
                                              <p:pRg st="1" end="1"/>
                                            </p:txEl>
                                          </p:spTgt>
                                        </p:tgtEl>
                                        <p:attrNameLst>
                                          <p:attrName>style.visibility</p:attrName>
                                        </p:attrNameLst>
                                      </p:cBhvr>
                                      <p:to>
                                        <p:strVal val="visible"/>
                                      </p:to>
                                    </p:set>
                                    <p:anim calcmode="lin" valueType="num">
                                      <p:cBhvr additive="base">
                                        <p:cTn id="18" dur="1000" fill="hold"/>
                                        <p:tgtEl>
                                          <p:spTgt spid="59395">
                                            <p:txEl>
                                              <p:pRg st="1" end="1"/>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59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9395">
                                            <p:txEl>
                                              <p:pRg st="2" end="2"/>
                                            </p:txEl>
                                          </p:spTgt>
                                        </p:tgtEl>
                                        <p:attrNameLst>
                                          <p:attrName>style.visibility</p:attrName>
                                        </p:attrNameLst>
                                      </p:cBhvr>
                                      <p:to>
                                        <p:strVal val="visible"/>
                                      </p:to>
                                    </p:set>
                                    <p:anim calcmode="lin" valueType="num">
                                      <p:cBhvr additive="base">
                                        <p:cTn id="24" dur="1000" fill="hold"/>
                                        <p:tgtEl>
                                          <p:spTgt spid="59395">
                                            <p:txEl>
                                              <p:pRg st="2" end="2"/>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593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59395">
                                            <p:txEl>
                                              <p:pRg st="3" end="3"/>
                                            </p:txEl>
                                          </p:spTgt>
                                        </p:tgtEl>
                                        <p:attrNameLst>
                                          <p:attrName>style.visibility</p:attrName>
                                        </p:attrNameLst>
                                      </p:cBhvr>
                                      <p:to>
                                        <p:strVal val="visible"/>
                                      </p:to>
                                    </p:set>
                                    <p:anim calcmode="lin" valueType="num">
                                      <p:cBhvr additive="base">
                                        <p:cTn id="30" dur="1000" fill="hold"/>
                                        <p:tgtEl>
                                          <p:spTgt spid="59395">
                                            <p:txEl>
                                              <p:pRg st="3" end="3"/>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593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59395">
                                            <p:txEl>
                                              <p:pRg st="4" end="4"/>
                                            </p:txEl>
                                          </p:spTgt>
                                        </p:tgtEl>
                                        <p:attrNameLst>
                                          <p:attrName>style.visibility</p:attrName>
                                        </p:attrNameLst>
                                      </p:cBhvr>
                                      <p:to>
                                        <p:strVal val="visible"/>
                                      </p:to>
                                    </p:set>
                                    <p:anim calcmode="lin" valueType="num">
                                      <p:cBhvr additive="base">
                                        <p:cTn id="36" dur="1000" fill="hold"/>
                                        <p:tgtEl>
                                          <p:spTgt spid="59395">
                                            <p:txEl>
                                              <p:pRg st="4" end="4"/>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593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59395">
                                            <p:txEl>
                                              <p:pRg st="5" end="5"/>
                                            </p:txEl>
                                          </p:spTgt>
                                        </p:tgtEl>
                                        <p:attrNameLst>
                                          <p:attrName>style.visibility</p:attrName>
                                        </p:attrNameLst>
                                      </p:cBhvr>
                                      <p:to>
                                        <p:strVal val="visible"/>
                                      </p:to>
                                    </p:set>
                                    <p:anim calcmode="lin" valueType="num">
                                      <p:cBhvr additive="base">
                                        <p:cTn id="42" dur="1000" fill="hold"/>
                                        <p:tgtEl>
                                          <p:spTgt spid="59395">
                                            <p:txEl>
                                              <p:pRg st="5" end="5"/>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593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59395">
                                            <p:txEl>
                                              <p:pRg st="6" end="6"/>
                                            </p:txEl>
                                          </p:spTgt>
                                        </p:tgtEl>
                                        <p:attrNameLst>
                                          <p:attrName>style.visibility</p:attrName>
                                        </p:attrNameLst>
                                      </p:cBhvr>
                                      <p:to>
                                        <p:strVal val="visible"/>
                                      </p:to>
                                    </p:set>
                                    <p:anim calcmode="lin" valueType="num">
                                      <p:cBhvr additive="base">
                                        <p:cTn id="48" dur="1000" fill="hold"/>
                                        <p:tgtEl>
                                          <p:spTgt spid="59395">
                                            <p:txEl>
                                              <p:pRg st="6" end="6"/>
                                            </p:txEl>
                                          </p:spTgt>
                                        </p:tgtEl>
                                        <p:attrNameLst>
                                          <p:attrName>ppt_x</p:attrName>
                                        </p:attrNameLst>
                                      </p:cBhvr>
                                      <p:tavLst>
                                        <p:tav tm="0">
                                          <p:val>
                                            <p:strVal val="0-#ppt_w/2"/>
                                          </p:val>
                                        </p:tav>
                                        <p:tav tm="100000">
                                          <p:val>
                                            <p:strVal val="#ppt_x"/>
                                          </p:val>
                                        </p:tav>
                                      </p:tavLst>
                                    </p:anim>
                                    <p:anim calcmode="lin" valueType="num">
                                      <p:cBhvr additive="base">
                                        <p:cTn id="49" dur="1000" fill="hold"/>
                                        <p:tgtEl>
                                          <p:spTgt spid="593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59395">
                                            <p:txEl>
                                              <p:pRg st="7" end="7"/>
                                            </p:txEl>
                                          </p:spTgt>
                                        </p:tgtEl>
                                        <p:attrNameLst>
                                          <p:attrName>style.visibility</p:attrName>
                                        </p:attrNameLst>
                                      </p:cBhvr>
                                      <p:to>
                                        <p:strVal val="visible"/>
                                      </p:to>
                                    </p:set>
                                    <p:anim calcmode="lin" valueType="num">
                                      <p:cBhvr additive="base">
                                        <p:cTn id="54" dur="1000" fill="hold"/>
                                        <p:tgtEl>
                                          <p:spTgt spid="59395">
                                            <p:txEl>
                                              <p:pRg st="7" end="7"/>
                                            </p:txEl>
                                          </p:spTgt>
                                        </p:tgtEl>
                                        <p:attrNameLst>
                                          <p:attrName>ppt_x</p:attrName>
                                        </p:attrNameLst>
                                      </p:cBhvr>
                                      <p:tavLst>
                                        <p:tav tm="0">
                                          <p:val>
                                            <p:strVal val="0-#ppt_w/2"/>
                                          </p:val>
                                        </p:tav>
                                        <p:tav tm="100000">
                                          <p:val>
                                            <p:strVal val="#ppt_x"/>
                                          </p:val>
                                        </p:tav>
                                      </p:tavLst>
                                    </p:anim>
                                    <p:anim calcmode="lin" valueType="num">
                                      <p:cBhvr additive="base">
                                        <p:cTn id="55" dur="1000" fill="hold"/>
                                        <p:tgtEl>
                                          <p:spTgt spid="5939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59395">
                                            <p:txEl>
                                              <p:pRg st="8" end="8"/>
                                            </p:txEl>
                                          </p:spTgt>
                                        </p:tgtEl>
                                        <p:attrNameLst>
                                          <p:attrName>style.visibility</p:attrName>
                                        </p:attrNameLst>
                                      </p:cBhvr>
                                      <p:to>
                                        <p:strVal val="visible"/>
                                      </p:to>
                                    </p:set>
                                    <p:anim calcmode="lin" valueType="num">
                                      <p:cBhvr additive="base">
                                        <p:cTn id="60" dur="1000" fill="hold"/>
                                        <p:tgtEl>
                                          <p:spTgt spid="59395">
                                            <p:txEl>
                                              <p:pRg st="8" end="8"/>
                                            </p:txEl>
                                          </p:spTgt>
                                        </p:tgtEl>
                                        <p:attrNameLst>
                                          <p:attrName>ppt_x</p:attrName>
                                        </p:attrNameLst>
                                      </p:cBhvr>
                                      <p:tavLst>
                                        <p:tav tm="0">
                                          <p:val>
                                            <p:strVal val="0-#ppt_w/2"/>
                                          </p:val>
                                        </p:tav>
                                        <p:tav tm="100000">
                                          <p:val>
                                            <p:strVal val="#ppt_x"/>
                                          </p:val>
                                        </p:tav>
                                      </p:tavLst>
                                    </p:anim>
                                    <p:anim calcmode="lin" valueType="num">
                                      <p:cBhvr additive="base">
                                        <p:cTn id="61" dur="1000" fill="hold"/>
                                        <p:tgtEl>
                                          <p:spTgt spid="5939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3"/>
          <p:cNvSpPr txBox="1">
            <a:spLocks/>
          </p:cNvSpPr>
          <p:nvPr/>
        </p:nvSpPr>
        <p:spPr bwMode="auto">
          <a:xfrm>
            <a:off x="685800" y="2510408"/>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120000"/>
              </a:lnSpc>
              <a:spcBef>
                <a:spcPct val="0"/>
              </a:spcBef>
              <a:spcAft>
                <a:spcPct val="0"/>
              </a:spcAft>
              <a:defRPr sz="2000">
                <a:solidFill>
                  <a:schemeClr val="tx1"/>
                </a:solidFill>
                <a:latin typeface="+mj-lt"/>
                <a:ea typeface="+mj-ea"/>
                <a:cs typeface="+mj-cs"/>
              </a:defRPr>
            </a:lvl1pPr>
            <a:lvl2pPr algn="l" rtl="0" eaLnBrk="0" fontAlgn="base" hangingPunct="0">
              <a:lnSpc>
                <a:spcPct val="120000"/>
              </a:lnSpc>
              <a:spcBef>
                <a:spcPct val="0"/>
              </a:spcBef>
              <a:spcAft>
                <a:spcPct val="0"/>
              </a:spcAft>
              <a:defRPr sz="2800">
                <a:solidFill>
                  <a:schemeClr val="tx1"/>
                </a:solidFill>
                <a:latin typeface="Arial" charset="0"/>
                <a:ea typeface="ＭＳ Ｐゴシック" charset="-128"/>
                <a:cs typeface="ＭＳ Ｐゴシック" charset="-128"/>
              </a:defRPr>
            </a:lvl2pPr>
            <a:lvl3pPr algn="l" rtl="0" eaLnBrk="0" fontAlgn="base" hangingPunct="0">
              <a:lnSpc>
                <a:spcPct val="120000"/>
              </a:lnSpc>
              <a:spcBef>
                <a:spcPct val="0"/>
              </a:spcBef>
              <a:spcAft>
                <a:spcPct val="0"/>
              </a:spcAft>
              <a:defRPr sz="2800">
                <a:solidFill>
                  <a:schemeClr val="tx1"/>
                </a:solidFill>
                <a:latin typeface="Arial" charset="0"/>
                <a:ea typeface="ＭＳ Ｐゴシック" charset="-128"/>
                <a:cs typeface="ＭＳ Ｐゴシック" charset="-128"/>
              </a:defRPr>
            </a:lvl3pPr>
            <a:lvl4pPr algn="l" rtl="0" eaLnBrk="0" fontAlgn="base" hangingPunct="0">
              <a:lnSpc>
                <a:spcPct val="120000"/>
              </a:lnSpc>
              <a:spcBef>
                <a:spcPct val="0"/>
              </a:spcBef>
              <a:spcAft>
                <a:spcPct val="0"/>
              </a:spcAft>
              <a:defRPr sz="2800">
                <a:solidFill>
                  <a:schemeClr val="tx1"/>
                </a:solidFill>
                <a:latin typeface="Arial" charset="0"/>
                <a:ea typeface="ＭＳ Ｐゴシック" charset="-128"/>
                <a:cs typeface="ＭＳ Ｐゴシック" charset="-128"/>
              </a:defRPr>
            </a:lvl4pPr>
            <a:lvl5pPr algn="l" rtl="0" eaLnBrk="0" fontAlgn="base" hangingPunct="0">
              <a:lnSpc>
                <a:spcPct val="120000"/>
              </a:lnSpc>
              <a:spcBef>
                <a:spcPct val="0"/>
              </a:spcBef>
              <a:spcAft>
                <a:spcPct val="0"/>
              </a:spcAft>
              <a:defRPr sz="2800">
                <a:solidFill>
                  <a:schemeClr val="tx1"/>
                </a:solidFill>
                <a:latin typeface="Arial" charset="0"/>
                <a:ea typeface="ＭＳ Ｐゴシック" charset="-128"/>
                <a:cs typeface="ＭＳ Ｐゴシック" charset="-128"/>
              </a:defRPr>
            </a:lvl5pPr>
            <a:lvl6pPr marL="457200" algn="l" rtl="0" fontAlgn="base">
              <a:lnSpc>
                <a:spcPct val="120000"/>
              </a:lnSpc>
              <a:spcBef>
                <a:spcPct val="0"/>
              </a:spcBef>
              <a:spcAft>
                <a:spcPct val="0"/>
              </a:spcAft>
              <a:defRPr sz="2800">
                <a:solidFill>
                  <a:schemeClr val="tx2"/>
                </a:solidFill>
                <a:latin typeface="Arial" charset="0"/>
                <a:ea typeface="ＭＳ Ｐゴシック" charset="-128"/>
                <a:cs typeface="ＭＳ Ｐゴシック" charset="-128"/>
              </a:defRPr>
            </a:lvl6pPr>
            <a:lvl7pPr marL="914400" algn="l" rtl="0" fontAlgn="base">
              <a:lnSpc>
                <a:spcPct val="120000"/>
              </a:lnSpc>
              <a:spcBef>
                <a:spcPct val="0"/>
              </a:spcBef>
              <a:spcAft>
                <a:spcPct val="0"/>
              </a:spcAft>
              <a:defRPr sz="2800">
                <a:solidFill>
                  <a:schemeClr val="tx2"/>
                </a:solidFill>
                <a:latin typeface="Arial" charset="0"/>
                <a:ea typeface="ＭＳ Ｐゴシック" charset="-128"/>
                <a:cs typeface="ＭＳ Ｐゴシック" charset="-128"/>
              </a:defRPr>
            </a:lvl7pPr>
            <a:lvl8pPr marL="1371600" algn="l" rtl="0" fontAlgn="base">
              <a:lnSpc>
                <a:spcPct val="120000"/>
              </a:lnSpc>
              <a:spcBef>
                <a:spcPct val="0"/>
              </a:spcBef>
              <a:spcAft>
                <a:spcPct val="0"/>
              </a:spcAft>
              <a:defRPr sz="2800">
                <a:solidFill>
                  <a:schemeClr val="tx2"/>
                </a:solidFill>
                <a:latin typeface="Arial" charset="0"/>
                <a:ea typeface="ＭＳ Ｐゴシック" charset="-128"/>
                <a:cs typeface="ＭＳ Ｐゴシック" charset="-128"/>
              </a:defRPr>
            </a:lvl8pPr>
            <a:lvl9pPr marL="1828800" algn="l" rtl="0" fontAlgn="base">
              <a:lnSpc>
                <a:spcPct val="120000"/>
              </a:lnSpc>
              <a:spcBef>
                <a:spcPct val="0"/>
              </a:spcBef>
              <a:spcAft>
                <a:spcPct val="0"/>
              </a:spcAft>
              <a:defRPr sz="2800">
                <a:solidFill>
                  <a:schemeClr val="tx2"/>
                </a:solidFill>
                <a:latin typeface="Arial" charset="0"/>
                <a:ea typeface="ＭＳ Ｐゴシック" charset="-128"/>
                <a:cs typeface="ＭＳ Ｐゴシック" charset="-128"/>
              </a:defRPr>
            </a:lvl9pPr>
          </a:lstStyle>
          <a:p>
            <a:pPr algn="ctr"/>
            <a:r>
              <a:rPr lang="de-DE" sz="2800" b="1" kern="0" dirty="0" smtClean="0">
                <a:solidFill>
                  <a:srgbClr val="000099"/>
                </a:solidFill>
                <a:latin typeface="Calibri" pitchFamily="34" charset="0"/>
                <a:ea typeface="Verdana" pitchFamily="34" charset="0"/>
                <a:cs typeface="Verdana" pitchFamily="34" charset="0"/>
              </a:rPr>
              <a:t>Perspektiven der Heilpädagogik…</a:t>
            </a:r>
          </a:p>
        </p:txBody>
      </p:sp>
    </p:spTree>
    <p:extLst>
      <p:ext uri="{BB962C8B-B14F-4D97-AF65-F5344CB8AC3E}">
        <p14:creationId xmlns:p14="http://schemas.microsoft.com/office/powerpoint/2010/main" val="250334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Text Box 3"/>
          <p:cNvSpPr txBox="1">
            <a:spLocks noChangeArrowheads="1"/>
          </p:cNvSpPr>
          <p:nvPr/>
        </p:nvSpPr>
        <p:spPr bwMode="auto">
          <a:xfrm>
            <a:off x="2339975" y="1400175"/>
            <a:ext cx="4537075" cy="733425"/>
          </a:xfrm>
          <a:prstGeom prst="rect">
            <a:avLst/>
          </a:prstGeom>
          <a:noFill/>
          <a:ln w="9525">
            <a:noFill/>
            <a:miter lim="800000"/>
            <a:headEnd/>
            <a:tailEnd/>
          </a:ln>
          <a:effectLst/>
        </p:spPr>
        <p:txBody>
          <a:bodyPr>
            <a:spAutoFit/>
          </a:bodyPr>
          <a:lstStyle/>
          <a:p>
            <a:pPr algn="ctr">
              <a:spcBef>
                <a:spcPct val="50000"/>
              </a:spcBef>
            </a:pPr>
            <a:r>
              <a:rPr lang="de-DE" sz="1600" b="1" dirty="0">
                <a:latin typeface="Calibri" panose="020F0502020204030204" pitchFamily="34" charset="0"/>
              </a:rPr>
              <a:t>Gesundheitsproblem</a:t>
            </a:r>
          </a:p>
          <a:p>
            <a:pPr algn="ctr">
              <a:spcBef>
                <a:spcPct val="50000"/>
              </a:spcBef>
            </a:pPr>
            <a:r>
              <a:rPr lang="de-DE" sz="1600" dirty="0">
                <a:latin typeface="Calibri" panose="020F0502020204030204" pitchFamily="34" charset="0"/>
              </a:rPr>
              <a:t>(Gesundheitsstörung- oder Krankheit, ICD)</a:t>
            </a:r>
          </a:p>
        </p:txBody>
      </p:sp>
      <p:sp>
        <p:nvSpPr>
          <p:cNvPr id="156676" name="Text Box 4"/>
          <p:cNvSpPr txBox="1">
            <a:spLocks noChangeArrowheads="1"/>
          </p:cNvSpPr>
          <p:nvPr/>
        </p:nvSpPr>
        <p:spPr bwMode="auto">
          <a:xfrm>
            <a:off x="971550" y="2772217"/>
            <a:ext cx="2447925" cy="584775"/>
          </a:xfrm>
          <a:prstGeom prst="rect">
            <a:avLst/>
          </a:prstGeom>
          <a:noFill/>
          <a:ln w="9525">
            <a:noFill/>
            <a:miter lim="800000"/>
            <a:headEnd/>
            <a:tailEnd/>
          </a:ln>
          <a:effectLst/>
        </p:spPr>
        <p:txBody>
          <a:bodyPr>
            <a:spAutoFit/>
          </a:bodyPr>
          <a:lstStyle/>
          <a:p>
            <a:pPr>
              <a:spcBef>
                <a:spcPct val="50000"/>
              </a:spcBef>
            </a:pPr>
            <a:r>
              <a:rPr lang="de-DE" sz="1600" b="1" dirty="0">
                <a:latin typeface="Calibri" panose="020F0502020204030204" pitchFamily="34" charset="0"/>
              </a:rPr>
              <a:t>Körperstrukturen und -funktionen</a:t>
            </a:r>
          </a:p>
        </p:txBody>
      </p:sp>
      <p:sp>
        <p:nvSpPr>
          <p:cNvPr id="156677" name="Text Box 5"/>
          <p:cNvSpPr txBox="1">
            <a:spLocks noChangeArrowheads="1"/>
          </p:cNvSpPr>
          <p:nvPr/>
        </p:nvSpPr>
        <p:spPr bwMode="auto">
          <a:xfrm>
            <a:off x="3132138" y="2781300"/>
            <a:ext cx="2736850" cy="366713"/>
          </a:xfrm>
          <a:prstGeom prst="rect">
            <a:avLst/>
          </a:prstGeom>
          <a:noFill/>
          <a:ln w="9525">
            <a:noFill/>
            <a:miter lim="800000"/>
            <a:headEnd/>
            <a:tailEnd/>
          </a:ln>
          <a:effectLst/>
        </p:spPr>
        <p:txBody>
          <a:bodyPr>
            <a:spAutoFit/>
          </a:bodyPr>
          <a:lstStyle/>
          <a:p>
            <a:pPr>
              <a:spcBef>
                <a:spcPct val="50000"/>
              </a:spcBef>
            </a:pPr>
            <a:endParaRPr lang="de-DE">
              <a:latin typeface="Arial" pitchFamily="34" charset="0"/>
            </a:endParaRPr>
          </a:p>
        </p:txBody>
      </p:sp>
      <p:sp>
        <p:nvSpPr>
          <p:cNvPr id="156678" name="Text Box 6"/>
          <p:cNvSpPr txBox="1">
            <a:spLocks noChangeArrowheads="1"/>
          </p:cNvSpPr>
          <p:nvPr/>
        </p:nvSpPr>
        <p:spPr bwMode="auto">
          <a:xfrm>
            <a:off x="3276600" y="2852738"/>
            <a:ext cx="1871663" cy="366712"/>
          </a:xfrm>
          <a:prstGeom prst="rect">
            <a:avLst/>
          </a:prstGeom>
          <a:noFill/>
          <a:ln w="9525">
            <a:noFill/>
            <a:miter lim="800000"/>
            <a:headEnd/>
            <a:tailEnd/>
          </a:ln>
          <a:effectLst/>
        </p:spPr>
        <p:txBody>
          <a:bodyPr>
            <a:spAutoFit/>
          </a:bodyPr>
          <a:lstStyle/>
          <a:p>
            <a:pPr>
              <a:spcBef>
                <a:spcPct val="50000"/>
              </a:spcBef>
            </a:pPr>
            <a:endParaRPr lang="de-DE">
              <a:latin typeface="Arial" pitchFamily="34" charset="0"/>
            </a:endParaRPr>
          </a:p>
        </p:txBody>
      </p:sp>
      <p:sp>
        <p:nvSpPr>
          <p:cNvPr id="156679" name="Text Box 7"/>
          <p:cNvSpPr txBox="1">
            <a:spLocks noChangeArrowheads="1"/>
          </p:cNvSpPr>
          <p:nvPr/>
        </p:nvSpPr>
        <p:spPr bwMode="auto">
          <a:xfrm>
            <a:off x="3706986" y="2852936"/>
            <a:ext cx="2089150" cy="338554"/>
          </a:xfrm>
          <a:prstGeom prst="rect">
            <a:avLst/>
          </a:prstGeom>
          <a:noFill/>
          <a:ln w="9525">
            <a:noFill/>
            <a:miter lim="800000"/>
            <a:headEnd/>
            <a:tailEnd/>
          </a:ln>
          <a:effectLst/>
        </p:spPr>
        <p:txBody>
          <a:bodyPr>
            <a:spAutoFit/>
          </a:bodyPr>
          <a:lstStyle/>
          <a:p>
            <a:pPr algn="ctr">
              <a:spcBef>
                <a:spcPct val="50000"/>
              </a:spcBef>
            </a:pPr>
            <a:r>
              <a:rPr lang="de-DE" sz="1600" b="1" dirty="0">
                <a:latin typeface="Calibri" panose="020F0502020204030204" pitchFamily="34" charset="0"/>
              </a:rPr>
              <a:t>Aktivitäten</a:t>
            </a:r>
          </a:p>
        </p:txBody>
      </p:sp>
      <p:sp>
        <p:nvSpPr>
          <p:cNvPr id="156680" name="Text Box 8"/>
          <p:cNvSpPr txBox="1">
            <a:spLocks noChangeArrowheads="1"/>
          </p:cNvSpPr>
          <p:nvPr/>
        </p:nvSpPr>
        <p:spPr bwMode="auto">
          <a:xfrm>
            <a:off x="6156325" y="2708920"/>
            <a:ext cx="2232025" cy="707886"/>
          </a:xfrm>
          <a:prstGeom prst="rect">
            <a:avLst/>
          </a:prstGeom>
          <a:noFill/>
          <a:ln w="9525">
            <a:noFill/>
            <a:miter lim="800000"/>
            <a:headEnd/>
            <a:tailEnd/>
          </a:ln>
          <a:effectLst/>
        </p:spPr>
        <p:txBody>
          <a:bodyPr>
            <a:spAutoFit/>
          </a:bodyPr>
          <a:lstStyle/>
          <a:p>
            <a:pPr algn="ctr">
              <a:spcBef>
                <a:spcPct val="50000"/>
              </a:spcBef>
            </a:pPr>
            <a:r>
              <a:rPr lang="de-DE" sz="1600" b="1" dirty="0">
                <a:solidFill>
                  <a:srgbClr val="FF3300"/>
                </a:solidFill>
                <a:latin typeface="Calibri" panose="020F0502020204030204" pitchFamily="34" charset="0"/>
              </a:rPr>
              <a:t>Partizipation /</a:t>
            </a:r>
          </a:p>
          <a:p>
            <a:pPr algn="ctr">
              <a:spcBef>
                <a:spcPct val="50000"/>
              </a:spcBef>
            </a:pPr>
            <a:r>
              <a:rPr lang="de-DE" sz="1600" b="1" dirty="0">
                <a:solidFill>
                  <a:srgbClr val="FF3300"/>
                </a:solidFill>
                <a:latin typeface="Calibri" panose="020F0502020204030204" pitchFamily="34" charset="0"/>
              </a:rPr>
              <a:t>Teilhabe</a:t>
            </a:r>
          </a:p>
        </p:txBody>
      </p:sp>
      <p:sp>
        <p:nvSpPr>
          <p:cNvPr id="156681" name="Text Box 9"/>
          <p:cNvSpPr txBox="1">
            <a:spLocks noChangeArrowheads="1"/>
          </p:cNvSpPr>
          <p:nvPr/>
        </p:nvSpPr>
        <p:spPr bwMode="auto">
          <a:xfrm>
            <a:off x="1042988" y="4581525"/>
            <a:ext cx="2232025" cy="977900"/>
          </a:xfrm>
          <a:prstGeom prst="rect">
            <a:avLst/>
          </a:prstGeom>
          <a:noFill/>
          <a:ln w="9525">
            <a:noFill/>
            <a:miter lim="800000"/>
            <a:headEnd/>
            <a:tailEnd/>
          </a:ln>
          <a:effectLst/>
        </p:spPr>
        <p:txBody>
          <a:bodyPr>
            <a:spAutoFit/>
          </a:bodyPr>
          <a:lstStyle/>
          <a:p>
            <a:pPr algn="ctr">
              <a:spcBef>
                <a:spcPct val="50000"/>
              </a:spcBef>
            </a:pPr>
            <a:r>
              <a:rPr lang="de-DE" sz="1600" b="1" dirty="0">
                <a:solidFill>
                  <a:srgbClr val="002060"/>
                </a:solidFill>
                <a:latin typeface="Calibri" panose="020F0502020204030204" pitchFamily="34" charset="0"/>
              </a:rPr>
              <a:t>Umweltfaktoren</a:t>
            </a:r>
          </a:p>
          <a:p>
            <a:pPr algn="ctr">
              <a:spcBef>
                <a:spcPct val="50000"/>
              </a:spcBef>
            </a:pPr>
            <a:r>
              <a:rPr lang="de-DE" sz="1600" b="1" i="1" dirty="0">
                <a:solidFill>
                  <a:schemeClr val="tx1"/>
                </a:solidFill>
                <a:latin typeface="Calibri" panose="020F0502020204030204" pitchFamily="34" charset="0"/>
              </a:rPr>
              <a:t> materiell, sozial, einstellungsbezogen</a:t>
            </a:r>
          </a:p>
        </p:txBody>
      </p:sp>
      <p:sp>
        <p:nvSpPr>
          <p:cNvPr id="156682" name="Text Box 10"/>
          <p:cNvSpPr txBox="1">
            <a:spLocks noChangeArrowheads="1"/>
          </p:cNvSpPr>
          <p:nvPr/>
        </p:nvSpPr>
        <p:spPr bwMode="auto">
          <a:xfrm>
            <a:off x="5436096" y="4563125"/>
            <a:ext cx="2592785" cy="954107"/>
          </a:xfrm>
          <a:prstGeom prst="rect">
            <a:avLst/>
          </a:prstGeom>
          <a:noFill/>
          <a:ln w="9525">
            <a:noFill/>
            <a:miter lim="800000"/>
            <a:headEnd/>
            <a:tailEnd/>
          </a:ln>
          <a:effectLst/>
        </p:spPr>
        <p:txBody>
          <a:bodyPr wrap="square">
            <a:spAutoFit/>
          </a:bodyPr>
          <a:lstStyle/>
          <a:p>
            <a:pPr algn="ctr">
              <a:spcBef>
                <a:spcPct val="50000"/>
              </a:spcBef>
            </a:pPr>
            <a:r>
              <a:rPr lang="de-DE" sz="1600" b="1" dirty="0">
                <a:solidFill>
                  <a:srgbClr val="002060"/>
                </a:solidFill>
                <a:latin typeface="Calibri" panose="020F0502020204030204" pitchFamily="34" charset="0"/>
              </a:rPr>
              <a:t>Persönliche Faktoren</a:t>
            </a:r>
          </a:p>
          <a:p>
            <a:pPr algn="ctr">
              <a:spcBef>
                <a:spcPct val="50000"/>
              </a:spcBef>
            </a:pPr>
            <a:r>
              <a:rPr lang="de-DE" sz="1600" b="1" i="1" dirty="0">
                <a:solidFill>
                  <a:schemeClr val="tx1"/>
                </a:solidFill>
                <a:latin typeface="Calibri" panose="020F0502020204030204" pitchFamily="34" charset="0"/>
              </a:rPr>
              <a:t> Alter, Geschlecht, Bewältigungsstrategien</a:t>
            </a:r>
          </a:p>
        </p:txBody>
      </p:sp>
      <p:sp>
        <p:nvSpPr>
          <p:cNvPr id="156683" name="Line 11"/>
          <p:cNvSpPr>
            <a:spLocks noChangeShapeType="1"/>
          </p:cNvSpPr>
          <p:nvPr/>
        </p:nvSpPr>
        <p:spPr bwMode="auto">
          <a:xfrm>
            <a:off x="4643438" y="2133600"/>
            <a:ext cx="0" cy="503238"/>
          </a:xfrm>
          <a:prstGeom prst="line">
            <a:avLst/>
          </a:prstGeom>
          <a:noFill/>
          <a:ln w="9525">
            <a:solidFill>
              <a:schemeClr val="tx1"/>
            </a:solidFill>
            <a:round/>
            <a:headEnd type="triangle" w="med" len="med"/>
            <a:tailEnd type="triangle" w="med" len="med"/>
          </a:ln>
          <a:effectLst/>
        </p:spPr>
        <p:txBody>
          <a:bodyPr/>
          <a:lstStyle/>
          <a:p>
            <a:endParaRPr lang="de-DE"/>
          </a:p>
        </p:txBody>
      </p:sp>
      <p:sp>
        <p:nvSpPr>
          <p:cNvPr id="156684" name="Line 12"/>
          <p:cNvSpPr>
            <a:spLocks noChangeShapeType="1"/>
          </p:cNvSpPr>
          <p:nvPr/>
        </p:nvSpPr>
        <p:spPr bwMode="auto">
          <a:xfrm>
            <a:off x="2124075" y="2276475"/>
            <a:ext cx="0" cy="288925"/>
          </a:xfrm>
          <a:prstGeom prst="line">
            <a:avLst/>
          </a:prstGeom>
          <a:noFill/>
          <a:ln w="9525">
            <a:solidFill>
              <a:schemeClr val="tx1"/>
            </a:solidFill>
            <a:round/>
            <a:headEnd/>
            <a:tailEnd type="triangle" w="med" len="med"/>
          </a:ln>
          <a:effectLst/>
        </p:spPr>
        <p:txBody>
          <a:bodyPr/>
          <a:lstStyle/>
          <a:p>
            <a:endParaRPr lang="de-DE"/>
          </a:p>
        </p:txBody>
      </p:sp>
      <p:sp>
        <p:nvSpPr>
          <p:cNvPr id="156685" name="Line 13"/>
          <p:cNvSpPr>
            <a:spLocks noChangeShapeType="1"/>
          </p:cNvSpPr>
          <p:nvPr/>
        </p:nvSpPr>
        <p:spPr bwMode="auto">
          <a:xfrm>
            <a:off x="7235825" y="2276475"/>
            <a:ext cx="0" cy="360363"/>
          </a:xfrm>
          <a:prstGeom prst="line">
            <a:avLst/>
          </a:prstGeom>
          <a:noFill/>
          <a:ln w="9525">
            <a:solidFill>
              <a:schemeClr val="tx1"/>
            </a:solidFill>
            <a:round/>
            <a:headEnd/>
            <a:tailEnd type="triangle" w="med" len="med"/>
          </a:ln>
          <a:effectLst/>
        </p:spPr>
        <p:txBody>
          <a:bodyPr/>
          <a:lstStyle/>
          <a:p>
            <a:endParaRPr lang="de-DE"/>
          </a:p>
        </p:txBody>
      </p:sp>
      <p:sp>
        <p:nvSpPr>
          <p:cNvPr id="156686" name="Line 14"/>
          <p:cNvSpPr>
            <a:spLocks noChangeShapeType="1"/>
          </p:cNvSpPr>
          <p:nvPr/>
        </p:nvSpPr>
        <p:spPr bwMode="auto">
          <a:xfrm>
            <a:off x="2124075" y="2276475"/>
            <a:ext cx="5111750" cy="0"/>
          </a:xfrm>
          <a:prstGeom prst="line">
            <a:avLst/>
          </a:prstGeom>
          <a:noFill/>
          <a:ln w="9525">
            <a:solidFill>
              <a:schemeClr val="tx1"/>
            </a:solidFill>
            <a:round/>
            <a:headEnd/>
            <a:tailEnd/>
          </a:ln>
          <a:effectLst/>
        </p:spPr>
        <p:txBody>
          <a:bodyPr/>
          <a:lstStyle/>
          <a:p>
            <a:endParaRPr lang="de-DE"/>
          </a:p>
        </p:txBody>
      </p:sp>
      <p:sp>
        <p:nvSpPr>
          <p:cNvPr id="156687" name="Line 15"/>
          <p:cNvSpPr>
            <a:spLocks noChangeShapeType="1"/>
          </p:cNvSpPr>
          <p:nvPr/>
        </p:nvSpPr>
        <p:spPr bwMode="auto">
          <a:xfrm>
            <a:off x="3492500" y="2997200"/>
            <a:ext cx="431800" cy="0"/>
          </a:xfrm>
          <a:prstGeom prst="line">
            <a:avLst/>
          </a:prstGeom>
          <a:noFill/>
          <a:ln w="9525">
            <a:solidFill>
              <a:schemeClr val="tx1"/>
            </a:solidFill>
            <a:round/>
            <a:headEnd type="triangle" w="med" len="med"/>
            <a:tailEnd type="triangle" w="med" len="med"/>
          </a:ln>
          <a:effectLst/>
        </p:spPr>
        <p:txBody>
          <a:bodyPr/>
          <a:lstStyle/>
          <a:p>
            <a:endParaRPr lang="de-DE"/>
          </a:p>
        </p:txBody>
      </p:sp>
      <p:sp>
        <p:nvSpPr>
          <p:cNvPr id="156688" name="Line 16"/>
          <p:cNvSpPr>
            <a:spLocks noChangeShapeType="1"/>
          </p:cNvSpPr>
          <p:nvPr/>
        </p:nvSpPr>
        <p:spPr bwMode="auto">
          <a:xfrm>
            <a:off x="5651500" y="2997200"/>
            <a:ext cx="649288" cy="0"/>
          </a:xfrm>
          <a:prstGeom prst="line">
            <a:avLst/>
          </a:prstGeom>
          <a:noFill/>
          <a:ln w="9525">
            <a:solidFill>
              <a:schemeClr val="tx1"/>
            </a:solidFill>
            <a:round/>
            <a:headEnd type="triangle" w="med" len="med"/>
            <a:tailEnd type="triangle" w="med" len="med"/>
          </a:ln>
          <a:effectLst/>
        </p:spPr>
        <p:txBody>
          <a:bodyPr/>
          <a:lstStyle/>
          <a:p>
            <a:endParaRPr lang="de-DE"/>
          </a:p>
        </p:txBody>
      </p:sp>
      <p:sp>
        <p:nvSpPr>
          <p:cNvPr id="156689" name="Line 17"/>
          <p:cNvSpPr>
            <a:spLocks noChangeShapeType="1"/>
          </p:cNvSpPr>
          <p:nvPr/>
        </p:nvSpPr>
        <p:spPr bwMode="auto">
          <a:xfrm flipV="1">
            <a:off x="2124075" y="3644900"/>
            <a:ext cx="0" cy="288925"/>
          </a:xfrm>
          <a:prstGeom prst="line">
            <a:avLst/>
          </a:prstGeom>
          <a:noFill/>
          <a:ln w="9525">
            <a:solidFill>
              <a:schemeClr val="tx1"/>
            </a:solidFill>
            <a:round/>
            <a:headEnd/>
            <a:tailEnd type="triangle" w="med" len="med"/>
          </a:ln>
          <a:effectLst/>
        </p:spPr>
        <p:txBody>
          <a:bodyPr/>
          <a:lstStyle/>
          <a:p>
            <a:endParaRPr lang="de-DE"/>
          </a:p>
        </p:txBody>
      </p:sp>
      <p:sp>
        <p:nvSpPr>
          <p:cNvPr id="156690" name="Line 18"/>
          <p:cNvSpPr>
            <a:spLocks noChangeShapeType="1"/>
          </p:cNvSpPr>
          <p:nvPr/>
        </p:nvSpPr>
        <p:spPr bwMode="auto">
          <a:xfrm flipV="1">
            <a:off x="7308850" y="3644900"/>
            <a:ext cx="0" cy="287338"/>
          </a:xfrm>
          <a:prstGeom prst="line">
            <a:avLst/>
          </a:prstGeom>
          <a:noFill/>
          <a:ln w="9525">
            <a:solidFill>
              <a:schemeClr val="tx1"/>
            </a:solidFill>
            <a:round/>
            <a:headEnd/>
            <a:tailEnd type="triangle" w="med" len="med"/>
          </a:ln>
          <a:effectLst/>
        </p:spPr>
        <p:txBody>
          <a:bodyPr/>
          <a:lstStyle/>
          <a:p>
            <a:endParaRPr lang="de-DE"/>
          </a:p>
        </p:txBody>
      </p:sp>
      <p:sp>
        <p:nvSpPr>
          <p:cNvPr id="156691" name="Line 19"/>
          <p:cNvSpPr>
            <a:spLocks noChangeShapeType="1"/>
          </p:cNvSpPr>
          <p:nvPr/>
        </p:nvSpPr>
        <p:spPr bwMode="auto">
          <a:xfrm>
            <a:off x="2124075" y="3933825"/>
            <a:ext cx="5184775" cy="0"/>
          </a:xfrm>
          <a:prstGeom prst="line">
            <a:avLst/>
          </a:prstGeom>
          <a:noFill/>
          <a:ln w="9525">
            <a:solidFill>
              <a:schemeClr val="tx1"/>
            </a:solidFill>
            <a:round/>
            <a:headEnd/>
            <a:tailEnd/>
          </a:ln>
          <a:effectLst/>
        </p:spPr>
        <p:txBody>
          <a:bodyPr/>
          <a:lstStyle/>
          <a:p>
            <a:endParaRPr lang="de-DE"/>
          </a:p>
        </p:txBody>
      </p:sp>
      <p:sp>
        <p:nvSpPr>
          <p:cNvPr id="156692" name="Line 20"/>
          <p:cNvSpPr>
            <a:spLocks noChangeShapeType="1"/>
          </p:cNvSpPr>
          <p:nvPr/>
        </p:nvSpPr>
        <p:spPr bwMode="auto">
          <a:xfrm>
            <a:off x="4572000" y="3429000"/>
            <a:ext cx="0" cy="720725"/>
          </a:xfrm>
          <a:prstGeom prst="line">
            <a:avLst/>
          </a:prstGeom>
          <a:noFill/>
          <a:ln w="9525">
            <a:solidFill>
              <a:schemeClr val="tx1"/>
            </a:solidFill>
            <a:round/>
            <a:headEnd type="triangle" w="med" len="med"/>
            <a:tailEnd/>
          </a:ln>
          <a:effectLst/>
        </p:spPr>
        <p:txBody>
          <a:bodyPr/>
          <a:lstStyle/>
          <a:p>
            <a:endParaRPr lang="de-DE"/>
          </a:p>
        </p:txBody>
      </p:sp>
      <p:sp>
        <p:nvSpPr>
          <p:cNvPr id="156693" name="Line 21"/>
          <p:cNvSpPr>
            <a:spLocks noChangeShapeType="1"/>
          </p:cNvSpPr>
          <p:nvPr/>
        </p:nvSpPr>
        <p:spPr bwMode="auto">
          <a:xfrm>
            <a:off x="2627313" y="4149725"/>
            <a:ext cx="4032250" cy="0"/>
          </a:xfrm>
          <a:prstGeom prst="line">
            <a:avLst/>
          </a:prstGeom>
          <a:noFill/>
          <a:ln w="9525">
            <a:solidFill>
              <a:schemeClr val="tx1"/>
            </a:solidFill>
            <a:round/>
            <a:headEnd/>
            <a:tailEnd/>
          </a:ln>
          <a:effectLst/>
        </p:spPr>
        <p:txBody>
          <a:bodyPr/>
          <a:lstStyle/>
          <a:p>
            <a:endParaRPr lang="de-DE"/>
          </a:p>
        </p:txBody>
      </p:sp>
      <p:sp>
        <p:nvSpPr>
          <p:cNvPr id="156694" name="Line 22"/>
          <p:cNvSpPr>
            <a:spLocks noChangeShapeType="1"/>
          </p:cNvSpPr>
          <p:nvPr/>
        </p:nvSpPr>
        <p:spPr bwMode="auto">
          <a:xfrm>
            <a:off x="2627313" y="4149725"/>
            <a:ext cx="0" cy="287338"/>
          </a:xfrm>
          <a:prstGeom prst="line">
            <a:avLst/>
          </a:prstGeom>
          <a:noFill/>
          <a:ln w="9525">
            <a:solidFill>
              <a:schemeClr val="tx1"/>
            </a:solidFill>
            <a:round/>
            <a:headEnd/>
            <a:tailEnd type="triangle" w="med" len="med"/>
          </a:ln>
          <a:effectLst/>
        </p:spPr>
        <p:txBody>
          <a:bodyPr/>
          <a:lstStyle/>
          <a:p>
            <a:endParaRPr lang="de-DE"/>
          </a:p>
        </p:txBody>
      </p:sp>
      <p:sp>
        <p:nvSpPr>
          <p:cNvPr id="156695" name="Line 23"/>
          <p:cNvSpPr>
            <a:spLocks noChangeShapeType="1"/>
          </p:cNvSpPr>
          <p:nvPr/>
        </p:nvSpPr>
        <p:spPr bwMode="auto">
          <a:xfrm>
            <a:off x="6659563" y="4149725"/>
            <a:ext cx="0" cy="215900"/>
          </a:xfrm>
          <a:prstGeom prst="line">
            <a:avLst/>
          </a:prstGeom>
          <a:noFill/>
          <a:ln w="9525">
            <a:solidFill>
              <a:schemeClr val="tx1"/>
            </a:solidFill>
            <a:round/>
            <a:headEnd/>
            <a:tailEnd type="triangle" w="med" len="med"/>
          </a:ln>
          <a:effectLst/>
        </p:spPr>
        <p:txBody>
          <a:bodyPr/>
          <a:lstStyle/>
          <a:p>
            <a:endParaRPr lang="de-DE"/>
          </a:p>
        </p:txBody>
      </p:sp>
      <p:sp>
        <p:nvSpPr>
          <p:cNvPr id="24" name="Rectangle 2"/>
          <p:cNvSpPr txBox="1">
            <a:spLocks noChangeArrowheads="1"/>
          </p:cNvSpPr>
          <p:nvPr/>
        </p:nvSpPr>
        <p:spPr bwMode="auto">
          <a:xfrm>
            <a:off x="457200" y="404664"/>
            <a:ext cx="8229600" cy="864096"/>
          </a:xfrm>
          <a:prstGeom prst="rect">
            <a:avLst/>
          </a:prstGeom>
          <a:ln w="25400" cap="flat" cmpd="sng" algn="ctr">
            <a:solidFill>
              <a:schemeClr val="accent2"/>
            </a:solidFill>
            <a:prstDash val="solid"/>
            <a:miter lim="80000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noAutofit/>
          </a:bodyPr>
          <a:lstStyle/>
          <a:p>
            <a:pPr marL="0" marR="0" lvl="0" indent="0" algn="ctr" defTabSz="914400" rtl="0" eaLnBrk="0" fontAlgn="base" latinLnBrk="0" hangingPunct="0">
              <a:lnSpc>
                <a:spcPct val="120000"/>
              </a:lnSpc>
              <a:spcBef>
                <a:spcPct val="0"/>
              </a:spcBef>
              <a:spcAft>
                <a:spcPct val="0"/>
              </a:spcAft>
              <a:buClrTx/>
              <a:buSzTx/>
              <a:buFontTx/>
              <a:buNone/>
              <a:tabLst/>
              <a:defRPr/>
            </a:pPr>
            <a:r>
              <a:rPr lang="de-DE" sz="1600" b="1" kern="0" dirty="0" smtClean="0">
                <a:latin typeface="Calibri" panose="020F0502020204030204" pitchFamily="34" charset="0"/>
              </a:rPr>
              <a:t>ei</a:t>
            </a:r>
            <a:r>
              <a:rPr kumimoji="0" lang="de-DE" sz="1600" b="1" i="0" u="none" strike="noStrike" kern="0" cap="none" spc="0" normalizeH="0" baseline="0" noProof="0" dirty="0" smtClean="0">
                <a:ln>
                  <a:noFill/>
                </a:ln>
                <a:solidFill>
                  <a:schemeClr val="dk1"/>
                </a:solidFill>
                <a:effectLst/>
                <a:uLnTx/>
                <a:uFillTx/>
                <a:latin typeface="Calibri" panose="020F0502020204030204" pitchFamily="34" charset="0"/>
              </a:rPr>
              <a:t>n sich veränderndes Behinderungsverständnis</a:t>
            </a:r>
            <a:r>
              <a:rPr kumimoji="0" lang="de-DE" sz="1600" b="0" i="0" u="none" strike="noStrike" kern="0" cap="none" spc="0" normalizeH="0" baseline="0" noProof="0" dirty="0" smtClean="0">
                <a:ln>
                  <a:noFill/>
                </a:ln>
                <a:solidFill>
                  <a:schemeClr val="dk1"/>
                </a:solidFill>
                <a:effectLst/>
                <a:uLnTx/>
                <a:uFillTx/>
                <a:latin typeface="Calibri" panose="020F0502020204030204" pitchFamily="34" charset="0"/>
              </a:rPr>
              <a:t/>
            </a:r>
            <a:br>
              <a:rPr kumimoji="0" lang="de-DE" sz="1600" b="0" i="0" u="none" strike="noStrike" kern="0" cap="none" spc="0" normalizeH="0" baseline="0" noProof="0" dirty="0" smtClean="0">
                <a:ln>
                  <a:noFill/>
                </a:ln>
                <a:solidFill>
                  <a:schemeClr val="dk1"/>
                </a:solidFill>
                <a:effectLst/>
                <a:uLnTx/>
                <a:uFillTx/>
                <a:latin typeface="Calibri" panose="020F0502020204030204" pitchFamily="34" charset="0"/>
              </a:rPr>
            </a:br>
            <a:r>
              <a:rPr kumimoji="0" lang="de-DE" sz="1600" b="1" i="0" u="none" strike="noStrike" kern="0" cap="none" spc="0" normalizeH="0" baseline="0" noProof="0" dirty="0" smtClean="0">
                <a:ln>
                  <a:noFill/>
                </a:ln>
                <a:solidFill>
                  <a:srgbClr val="0070C0"/>
                </a:solidFill>
                <a:effectLst/>
                <a:uLnTx/>
                <a:uFillTx/>
                <a:latin typeface="Calibri" panose="020F0502020204030204" pitchFamily="34" charset="0"/>
              </a:rPr>
              <a:t>bio-psycho-soziales Modell von Behinderung der ICF</a:t>
            </a:r>
            <a:br>
              <a:rPr kumimoji="0" lang="de-DE" sz="1600" b="1" i="0" u="none" strike="noStrike" kern="0" cap="none" spc="0" normalizeH="0" baseline="0" noProof="0" dirty="0" smtClean="0">
                <a:ln>
                  <a:noFill/>
                </a:ln>
                <a:solidFill>
                  <a:srgbClr val="0070C0"/>
                </a:solidFill>
                <a:effectLst/>
                <a:uLnTx/>
                <a:uFillTx/>
                <a:latin typeface="Calibri" panose="020F0502020204030204" pitchFamily="34" charset="0"/>
              </a:rPr>
            </a:br>
            <a:r>
              <a:rPr kumimoji="0" lang="de-DE" sz="1600" b="1" i="0" u="none" strike="noStrike" kern="0" cap="none" spc="0" normalizeH="0" baseline="0" noProof="0" dirty="0" smtClean="0">
                <a:ln>
                  <a:noFill/>
                </a:ln>
                <a:solidFill>
                  <a:srgbClr val="0070C0"/>
                </a:solidFill>
                <a:effectLst/>
                <a:uLnTx/>
                <a:uFillTx/>
                <a:latin typeface="Calibri" panose="020F0502020204030204" pitchFamily="34" charset="0"/>
              </a:rPr>
              <a:t>(DIMDI 2005, 23)</a:t>
            </a:r>
            <a:endParaRPr kumimoji="0" lang="de-DE" sz="1600" b="1" i="0" u="none" strike="noStrike" kern="0" cap="none" spc="0" normalizeH="0" baseline="0" noProof="0" dirty="0">
              <a:ln>
                <a:noFill/>
              </a:ln>
              <a:solidFill>
                <a:srgbClr val="0070C0"/>
              </a:solidFill>
              <a:effectLst/>
              <a:uLnTx/>
              <a:uFillTx/>
              <a:latin typeface="Calibri" panose="020F0502020204030204" pitchFamily="34" charset="0"/>
            </a:endParaRPr>
          </a:p>
        </p:txBody>
      </p:sp>
      <p:sp>
        <p:nvSpPr>
          <p:cNvPr id="25" name="Inhaltsplatzhalter 4"/>
          <p:cNvSpPr>
            <a:spLocks noGrp="1"/>
          </p:cNvSpPr>
          <p:nvPr>
            <p:ph sz="half" idx="12"/>
          </p:nvPr>
        </p:nvSpPr>
        <p:spPr>
          <a:xfrm>
            <a:off x="685800" y="1484784"/>
            <a:ext cx="7772400" cy="4032448"/>
          </a:xfrm>
          <a:solidFill>
            <a:srgbClr val="FFFFCC"/>
          </a:solidFill>
        </p:spPr>
        <p:txBody>
          <a:bodyPr/>
          <a:lstStyle/>
          <a:p>
            <a:pPr marL="0" indent="0" algn="r">
              <a:buNone/>
            </a:pPr>
            <a:r>
              <a:rPr lang="de-DE" sz="2000" dirty="0">
                <a:latin typeface="Calibri" panose="020F0502020204030204" pitchFamily="34" charset="0"/>
              </a:rPr>
              <a:t>„Geistige Behinderung als soziale Konstruktion bedeutet nicht, dass die Biologie keine Rolle spielen würde. Ganz im Gegenteil. Sie versetzt geistig behinderte Menschen in ein anderes Verhältnis zu den Menschen und zur Welt und damit zur Möglichkeit des Aufbaus von Sprache, Kultur und Identität. Und dieses Verhältnis dauert das ganze Leben. Allerdings ist es nicht mehr die Biologie, die in diesem Prozess die führenden Rolle spielt, sondern die Fähigkeit der jeweiligen Umgebung, ihre Ausdrucksweisen so zu normalisieren, dass jeder behinderte Mensch auf jedem Niveau und in jedem Lebensabschnitt besondere Möglichkeiten der Teilhabe entwickeln kann. Geschieht dies nicht, so entwickeln sich behinderte Menschen in kultureller, in sprachlicher und in dialogischer Isolation“ (JANTZEN 1999, 211).</a:t>
            </a:r>
          </a:p>
          <a:p>
            <a:pPr marL="0" indent="0" algn="r">
              <a:buNone/>
            </a:pPr>
            <a:endParaRPr lang="de-DE" sz="2000" dirty="0">
              <a:latin typeface="Calibri" panose="020F0502020204030204" pitchFamily="34" charset="0"/>
            </a:endParaRPr>
          </a:p>
        </p:txBody>
      </p:sp>
    </p:spTree>
    <p:extLst>
      <p:ext uri="{BB962C8B-B14F-4D97-AF65-F5344CB8AC3E}">
        <p14:creationId xmlns:p14="http://schemas.microsoft.com/office/powerpoint/2010/main" val="21980962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 calcmode="lin" valueType="num">
                                      <p:cBhvr additive="base">
                                        <p:cTn id="7" dur="500" fill="hold"/>
                                        <p:tgtEl>
                                          <p:spTgt spid="2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 calcmode="lin" valueType="num">
                                      <p:cBhvr additive="base">
                                        <p:cTn id="1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2"/>
          </p:nvPr>
        </p:nvSpPr>
        <p:spPr>
          <a:xfrm>
            <a:off x="685800" y="1556792"/>
            <a:ext cx="7772400" cy="4344888"/>
          </a:xfrm>
        </p:spPr>
        <p:txBody>
          <a:bodyPr/>
          <a:lstStyle/>
          <a:p>
            <a:pPr lvl="0"/>
            <a:r>
              <a:rPr lang="de-DE" b="1" dirty="0" smtClean="0">
                <a:latin typeface="Calibri" pitchFamily="34" charset="0"/>
              </a:rPr>
              <a:t>staatliche und zivilgesellschaftliche Anstrengungen hin zur Eliminierung von institutioneller Ausgrenzung und Förderung von Teilhabe;</a:t>
            </a:r>
          </a:p>
          <a:p>
            <a:pPr lvl="0"/>
            <a:r>
              <a:rPr lang="de-DE" b="1" dirty="0" smtClean="0">
                <a:latin typeface="Calibri" pitchFamily="34" charset="0"/>
              </a:rPr>
              <a:t>Orientierung an Art. 19 der UN-BRK;</a:t>
            </a:r>
          </a:p>
          <a:p>
            <a:pPr lvl="0"/>
            <a:r>
              <a:rPr lang="de-DE" b="1" dirty="0" smtClean="0">
                <a:latin typeface="Calibri" pitchFamily="34" charset="0"/>
              </a:rPr>
              <a:t>Gestaltung einer örtlichen und individuellen Teilhabeplanung;</a:t>
            </a:r>
          </a:p>
          <a:p>
            <a:r>
              <a:rPr lang="de-DE" b="1" dirty="0" smtClean="0">
                <a:latin typeface="Calibri" pitchFamily="34" charset="0"/>
              </a:rPr>
              <a:t>Gestaltung von Barrierefreiheit, dann (u.U. nachranging) (Weiter-)Entwicklung der Dienste der Behindertenhilfe (ohne diese überflüssig zu machen).</a:t>
            </a:r>
          </a:p>
          <a:p>
            <a:pPr marL="0" indent="0" algn="r">
              <a:buNone/>
            </a:pPr>
            <a:r>
              <a:rPr lang="de-DE" dirty="0">
                <a:latin typeface="Calibri" pitchFamily="34" charset="0"/>
              </a:rPr>
              <a:t>(vgl. Rohrmann &amp; Schädler 2009</a:t>
            </a:r>
            <a:r>
              <a:rPr lang="de-DE" dirty="0" smtClean="0">
                <a:latin typeface="Calibri" pitchFamily="34" charset="0"/>
              </a:rPr>
              <a:t>)</a:t>
            </a:r>
            <a:endParaRPr lang="de-DE" dirty="0">
              <a:latin typeface="Calibri" pitchFamily="34" charset="0"/>
            </a:endParaRPr>
          </a:p>
        </p:txBody>
      </p:sp>
      <p:sp>
        <p:nvSpPr>
          <p:cNvPr id="3" name="Titel 2"/>
          <p:cNvSpPr>
            <a:spLocks noGrp="1"/>
          </p:cNvSpPr>
          <p:nvPr>
            <p:ph type="title"/>
          </p:nvPr>
        </p:nvSpPr>
        <p:spPr>
          <a:xfrm>
            <a:off x="685800" y="548680"/>
            <a:ext cx="7772400" cy="648072"/>
          </a:xfrm>
        </p:spPr>
        <p:txBody>
          <a:bodyPr/>
          <a:lstStyle/>
          <a:p>
            <a:pPr algn="ctr"/>
            <a:r>
              <a:rPr lang="de-DE" b="1" dirty="0" smtClean="0">
                <a:solidFill>
                  <a:srgbClr val="000099"/>
                </a:solidFill>
                <a:latin typeface="Calibri" pitchFamily="34" charset="0"/>
                <a:ea typeface="Verdana" pitchFamily="34" charset="0"/>
                <a:cs typeface="Verdana" pitchFamily="34" charset="0"/>
              </a:rPr>
              <a:t>Perspektive </a:t>
            </a:r>
            <a:r>
              <a:rPr lang="de-DE" b="1" dirty="0">
                <a:solidFill>
                  <a:srgbClr val="000099"/>
                </a:solidFill>
                <a:latin typeface="Calibri" pitchFamily="34" charset="0"/>
                <a:ea typeface="Verdana" pitchFamily="34" charset="0"/>
                <a:cs typeface="Verdana" pitchFamily="34" charset="0"/>
              </a:rPr>
              <a:t>‚inklusives Gemeinwesen</a:t>
            </a:r>
            <a:r>
              <a:rPr lang="de-DE" b="1" dirty="0" smtClean="0">
                <a:solidFill>
                  <a:srgbClr val="000099"/>
                </a:solidFill>
                <a:latin typeface="Calibri" pitchFamily="34" charset="0"/>
                <a:ea typeface="Verdana" pitchFamily="34" charset="0"/>
                <a:cs typeface="Verdana" pitchFamily="34" charset="0"/>
              </a:rPr>
              <a:t>‘</a:t>
            </a:r>
            <a:endParaRPr lang="de-DE" sz="1800" b="1" dirty="0">
              <a:solidFill>
                <a:srgbClr val="0070C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2"/>
          </p:nvPr>
        </p:nvSpPr>
        <p:spPr>
          <a:xfrm>
            <a:off x="685800" y="1676400"/>
            <a:ext cx="7772400" cy="4056856"/>
          </a:xfrm>
        </p:spPr>
        <p:txBody>
          <a:bodyPr/>
          <a:lstStyle/>
          <a:p>
            <a:pPr lvl="0"/>
            <a:r>
              <a:rPr lang="de-DE" sz="1800" b="1" dirty="0" smtClean="0">
                <a:latin typeface="Calibri" pitchFamily="34" charset="0"/>
              </a:rPr>
              <a:t>starke Rechtsposition von Menschen mit Behinderung und Schutz vor Diskriminierung;</a:t>
            </a:r>
          </a:p>
          <a:p>
            <a:pPr lvl="0"/>
            <a:r>
              <a:rPr lang="de-DE" sz="1800" b="1" dirty="0" smtClean="0">
                <a:latin typeface="Calibri" pitchFamily="34" charset="0"/>
              </a:rPr>
              <a:t>im Hilfeplanungsprozess: konkreter Unterstützungsbedarf im Mittelpunkt</a:t>
            </a:r>
          </a:p>
          <a:p>
            <a:pPr lvl="0"/>
            <a:r>
              <a:rPr lang="de-DE" sz="1800" b="1" dirty="0" smtClean="0">
                <a:latin typeface="Calibri" pitchFamily="34" charset="0"/>
              </a:rPr>
              <a:t>Leistungsansprüche durch persönliches Budget;</a:t>
            </a:r>
          </a:p>
          <a:p>
            <a:pPr lvl="0"/>
            <a:r>
              <a:rPr lang="de-DE" sz="1800" b="1" dirty="0" smtClean="0">
                <a:latin typeface="Calibri" pitchFamily="34" charset="0"/>
              </a:rPr>
              <a:t>Beratung, Information und Erwachsenenbildung für Menschen mit Behinderung und ihre Angehörigen;</a:t>
            </a:r>
          </a:p>
          <a:p>
            <a:pPr lvl="0"/>
            <a:r>
              <a:rPr lang="de-DE" sz="1800" b="1" dirty="0" smtClean="0">
                <a:latin typeface="Calibri" pitchFamily="34" charset="0"/>
              </a:rPr>
              <a:t>Gestaltungsauftrag an Politik und Sozialleistungsträger;</a:t>
            </a:r>
          </a:p>
          <a:p>
            <a:pPr lvl="0"/>
            <a:r>
              <a:rPr lang="de-DE" sz="1800" b="1" dirty="0" smtClean="0">
                <a:latin typeface="Calibri" pitchFamily="34" charset="0"/>
              </a:rPr>
              <a:t>Überwindung von stationären Angeboten zugunsten von offenen Hilfen;</a:t>
            </a:r>
          </a:p>
          <a:p>
            <a:pPr lvl="0"/>
            <a:r>
              <a:rPr lang="de-DE" sz="1800" b="1" dirty="0" smtClean="0">
                <a:latin typeface="Calibri" pitchFamily="34" charset="0"/>
              </a:rPr>
              <a:t>Überprüfung von SGB V, XI, XII und der Heimgesetzgebung auf die entsprechenden Ziele;</a:t>
            </a:r>
          </a:p>
          <a:p>
            <a:r>
              <a:rPr lang="de-DE" sz="1800" b="1" dirty="0" smtClean="0">
                <a:latin typeface="Calibri" pitchFamily="34" charset="0"/>
              </a:rPr>
              <a:t>Szenario benötigt die Finanzierung von Dienstleistungen und Strukturentwicklungsmaßnahmen.</a:t>
            </a:r>
          </a:p>
          <a:p>
            <a:pPr marL="0" indent="0" algn="r">
              <a:buNone/>
            </a:pPr>
            <a:r>
              <a:rPr lang="de-DE" sz="1800" dirty="0">
                <a:latin typeface="Calibri" pitchFamily="34" charset="0"/>
              </a:rPr>
              <a:t>(vgl. Rohrmann &amp; Schädler 2009)</a:t>
            </a:r>
          </a:p>
        </p:txBody>
      </p:sp>
      <p:sp>
        <p:nvSpPr>
          <p:cNvPr id="3" name="Titel 2"/>
          <p:cNvSpPr>
            <a:spLocks noGrp="1"/>
          </p:cNvSpPr>
          <p:nvPr>
            <p:ph type="title"/>
          </p:nvPr>
        </p:nvSpPr>
        <p:spPr>
          <a:xfrm>
            <a:off x="685800" y="548680"/>
            <a:ext cx="7772400" cy="648072"/>
          </a:xfrm>
        </p:spPr>
        <p:txBody>
          <a:bodyPr/>
          <a:lstStyle/>
          <a:p>
            <a:pPr algn="ctr"/>
            <a:r>
              <a:rPr lang="de-DE" b="1" dirty="0">
                <a:solidFill>
                  <a:srgbClr val="000099"/>
                </a:solidFill>
                <a:latin typeface="Calibri" pitchFamily="34" charset="0"/>
                <a:ea typeface="Verdana" pitchFamily="34" charset="0"/>
                <a:cs typeface="Verdana" pitchFamily="34" charset="0"/>
              </a:rPr>
              <a:t>Folgen </a:t>
            </a:r>
            <a:r>
              <a:rPr lang="de-DE" b="1" dirty="0" smtClean="0">
                <a:solidFill>
                  <a:srgbClr val="000099"/>
                </a:solidFill>
                <a:latin typeface="Calibri" pitchFamily="34" charset="0"/>
                <a:ea typeface="Verdana" pitchFamily="34" charset="0"/>
                <a:cs typeface="Verdana" pitchFamily="34" charset="0"/>
              </a:rPr>
              <a:t>Perspektive </a:t>
            </a:r>
            <a:r>
              <a:rPr lang="de-DE" b="1" dirty="0">
                <a:solidFill>
                  <a:srgbClr val="000099"/>
                </a:solidFill>
                <a:latin typeface="Calibri" pitchFamily="34" charset="0"/>
                <a:ea typeface="Verdana" pitchFamily="34" charset="0"/>
                <a:cs typeface="Verdana" pitchFamily="34" charset="0"/>
              </a:rPr>
              <a:t>‚inklusives Gemeinwesen</a:t>
            </a:r>
            <a:r>
              <a:rPr lang="de-DE" b="1" dirty="0" smtClean="0">
                <a:solidFill>
                  <a:srgbClr val="000099"/>
                </a:solidFill>
                <a:latin typeface="Calibri" pitchFamily="34" charset="0"/>
                <a:ea typeface="Verdana" pitchFamily="34" charset="0"/>
                <a:cs typeface="Verdana" pitchFamily="34" charset="0"/>
              </a:rPr>
              <a:t>‘</a:t>
            </a:r>
            <a:endParaRPr lang="de-DE" sz="2000" b="1" dirty="0" smtClean="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additive="base">
                                        <p:cTn id="42"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 calcmode="lin" valueType="num">
                                      <p:cBhvr additive="base">
                                        <p:cTn id="48"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 calcmode="lin" valueType="num">
                                      <p:cBhvr additive="base">
                                        <p:cTn id="54"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2">
                                            <p:txEl>
                                              <p:pRg st="8" end="8"/>
                                            </p:txEl>
                                          </p:spTgt>
                                        </p:tgtEl>
                                        <p:attrNameLst>
                                          <p:attrName>style.visibility</p:attrName>
                                        </p:attrNameLst>
                                      </p:cBhvr>
                                      <p:to>
                                        <p:strVal val="visible"/>
                                      </p:to>
                                    </p:set>
                                    <p:anim calcmode="lin" valueType="num">
                                      <p:cBhvr additive="base">
                                        <p:cTn id="60"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2"/>
          </p:nvPr>
        </p:nvSpPr>
        <p:spPr>
          <a:xfrm>
            <a:off x="685800" y="1412776"/>
            <a:ext cx="7772400" cy="4464496"/>
          </a:xfrm>
        </p:spPr>
        <p:txBody>
          <a:bodyPr/>
          <a:lstStyle/>
          <a:p>
            <a:pPr marL="0" indent="0">
              <a:buNone/>
            </a:pPr>
            <a:r>
              <a:rPr lang="de-DE" sz="2300" b="1" dirty="0" smtClean="0">
                <a:latin typeface="Calibri" panose="020F0502020204030204" pitchFamily="34" charset="0"/>
              </a:rPr>
              <a:t>…über die sog. ‚große Lösung‘ hinaus:</a:t>
            </a:r>
          </a:p>
          <a:p>
            <a:pPr marL="0" indent="0">
              <a:buNone/>
            </a:pPr>
            <a:endParaRPr lang="de-DE" sz="2300" b="1" dirty="0" smtClean="0">
              <a:latin typeface="Calibri" panose="020F0502020204030204" pitchFamily="34" charset="0"/>
            </a:endParaRPr>
          </a:p>
          <a:p>
            <a:pPr marL="0" indent="0">
              <a:buNone/>
            </a:pPr>
            <a:r>
              <a:rPr lang="de-DE" sz="2300" b="1" dirty="0" smtClean="0">
                <a:latin typeface="Calibri" panose="020F0502020204030204" pitchFamily="34" charset="0"/>
              </a:rPr>
              <a:t>Das Paradigma der Inklusion bedeutet,</a:t>
            </a:r>
          </a:p>
          <a:p>
            <a:pPr marL="0" indent="0">
              <a:buNone/>
            </a:pPr>
            <a:r>
              <a:rPr lang="de-DE" sz="2300" b="1" dirty="0" smtClean="0">
                <a:latin typeface="Calibri" panose="020F0502020204030204" pitchFamily="34" charset="0"/>
              </a:rPr>
              <a:t>„…dass alle Leistungssysteme sich so verändern müssen, dass sie eine individuelle Förderung aller Personen ermöglichen – unabhängig von der Art der Beeinträchtigung (…).</a:t>
            </a:r>
          </a:p>
          <a:p>
            <a:pPr marL="0" indent="0">
              <a:buNone/>
            </a:pPr>
            <a:r>
              <a:rPr lang="de-DE" sz="2300" b="1" dirty="0" smtClean="0">
                <a:latin typeface="Calibri" panose="020F0502020204030204" pitchFamily="34" charset="0"/>
              </a:rPr>
              <a:t>Herausforderung,</a:t>
            </a:r>
          </a:p>
          <a:p>
            <a:pPr marL="0" indent="0">
              <a:buNone/>
            </a:pPr>
            <a:r>
              <a:rPr lang="de-DE" sz="2300" b="1" dirty="0" smtClean="0">
                <a:latin typeface="Calibri" panose="020F0502020204030204" pitchFamily="34" charset="0"/>
              </a:rPr>
              <a:t>„…ob bzw. wie die Regelsysteme qualitativ so umgestaltet werden, dass die Bedarfe aller Personen abgedeckt werden“</a:t>
            </a:r>
          </a:p>
          <a:p>
            <a:pPr marL="0" indent="0" algn="r">
              <a:buNone/>
            </a:pPr>
            <a:r>
              <a:rPr lang="de-DE" sz="2300" dirty="0" smtClean="0">
                <a:latin typeface="Calibri" panose="020F0502020204030204" pitchFamily="34" charset="0"/>
              </a:rPr>
              <a:t>(Wiesner 2012, 261).</a:t>
            </a:r>
            <a:endParaRPr lang="de-DE" sz="2300" dirty="0">
              <a:latin typeface="Calibri" panose="020F0502020204030204" pitchFamily="34" charset="0"/>
            </a:endParaRPr>
          </a:p>
        </p:txBody>
      </p:sp>
      <p:sp>
        <p:nvSpPr>
          <p:cNvPr id="3" name="Titel 2"/>
          <p:cNvSpPr>
            <a:spLocks noGrp="1"/>
          </p:cNvSpPr>
          <p:nvPr>
            <p:ph type="title"/>
          </p:nvPr>
        </p:nvSpPr>
        <p:spPr/>
        <p:txBody>
          <a:bodyPr/>
          <a:lstStyle/>
          <a:p>
            <a:pPr algn="ctr"/>
            <a:r>
              <a:rPr lang="de-DE" b="1" dirty="0" smtClean="0">
                <a:solidFill>
                  <a:srgbClr val="000099"/>
                </a:solidFill>
                <a:latin typeface="Calibri" pitchFamily="34" charset="0"/>
                <a:ea typeface="Verdana" pitchFamily="34" charset="0"/>
                <a:cs typeface="Verdana" pitchFamily="34" charset="0"/>
              </a:rPr>
              <a:t>Perspektive ‚inklusives Hilfesystem</a:t>
            </a:r>
            <a:r>
              <a:rPr lang="de-DE" b="1" dirty="0">
                <a:solidFill>
                  <a:srgbClr val="000099"/>
                </a:solidFill>
                <a:latin typeface="Calibri" pitchFamily="34" charset="0"/>
                <a:ea typeface="Verdana" pitchFamily="34" charset="0"/>
                <a:cs typeface="Verdana" pitchFamily="34" charset="0"/>
              </a:rPr>
              <a:t>‘</a:t>
            </a:r>
          </a:p>
        </p:txBody>
      </p:sp>
    </p:spTree>
    <p:extLst>
      <p:ext uri="{BB962C8B-B14F-4D97-AF65-F5344CB8AC3E}">
        <p14:creationId xmlns:p14="http://schemas.microsoft.com/office/powerpoint/2010/main" val="250820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2"/>
          </p:nvPr>
        </p:nvSpPr>
        <p:spPr/>
        <p:txBody>
          <a:bodyPr/>
          <a:lstStyle/>
          <a:p>
            <a:pPr>
              <a:buNone/>
            </a:pPr>
            <a:r>
              <a:rPr lang="de-DE" b="1" dirty="0" smtClean="0">
                <a:latin typeface="Calibri" pitchFamily="34" charset="0"/>
              </a:rPr>
              <a:t>„Sozialraumorientierung – so heißt das Konzept, das analytisch den Blick auf grundlegendere </a:t>
            </a:r>
            <a:r>
              <a:rPr lang="de-DE" b="1" i="1" dirty="0" smtClean="0">
                <a:solidFill>
                  <a:srgbClr val="FF0000"/>
                </a:solidFill>
                <a:latin typeface="Calibri" pitchFamily="34" charset="0"/>
              </a:rPr>
              <a:t>soziale</a:t>
            </a:r>
            <a:r>
              <a:rPr lang="de-DE" b="1" dirty="0" smtClean="0">
                <a:solidFill>
                  <a:srgbClr val="FF0000"/>
                </a:solidFill>
                <a:latin typeface="Calibri" pitchFamily="34" charset="0"/>
              </a:rPr>
              <a:t> und </a:t>
            </a:r>
            <a:r>
              <a:rPr lang="de-DE" b="1" i="1" dirty="0" smtClean="0">
                <a:solidFill>
                  <a:srgbClr val="FF0000"/>
                </a:solidFill>
                <a:latin typeface="Calibri" pitchFamily="34" charset="0"/>
              </a:rPr>
              <a:t>räumliche</a:t>
            </a:r>
            <a:r>
              <a:rPr lang="de-DE" b="1" dirty="0" smtClean="0">
                <a:solidFill>
                  <a:srgbClr val="FF0000"/>
                </a:solidFill>
                <a:latin typeface="Calibri" pitchFamily="34" charset="0"/>
              </a:rPr>
              <a:t> Verursachung</a:t>
            </a:r>
            <a:r>
              <a:rPr lang="de-DE" b="1" dirty="0" smtClean="0">
                <a:latin typeface="Calibri" pitchFamily="34" charset="0"/>
              </a:rPr>
              <a:t> und Entstehungsbedingungen von </a:t>
            </a:r>
            <a:r>
              <a:rPr lang="de-DE" b="1" dirty="0" smtClean="0">
                <a:solidFill>
                  <a:srgbClr val="FF0000"/>
                </a:solidFill>
                <a:latin typeface="Calibri" pitchFamily="34" charset="0"/>
              </a:rPr>
              <a:t>Hilfsnotwendigkeit</a:t>
            </a:r>
            <a:r>
              <a:rPr lang="de-DE" b="1" dirty="0" smtClean="0">
                <a:latin typeface="Calibri" pitchFamily="34" charset="0"/>
              </a:rPr>
              <a:t> lenkt und das zugleich praktische </a:t>
            </a:r>
            <a:r>
              <a:rPr lang="de-DE" b="1" dirty="0" smtClean="0">
                <a:solidFill>
                  <a:srgbClr val="FF0000"/>
                </a:solidFill>
                <a:latin typeface="Calibri" pitchFamily="34" charset="0"/>
              </a:rPr>
              <a:t>Handlungsperspektiven</a:t>
            </a:r>
            <a:r>
              <a:rPr lang="de-DE" b="1" dirty="0" smtClean="0">
                <a:latin typeface="Calibri" pitchFamily="34" charset="0"/>
              </a:rPr>
              <a:t> anbietet, die an den </a:t>
            </a:r>
            <a:r>
              <a:rPr lang="de-DE" b="1" i="1" dirty="0" smtClean="0">
                <a:latin typeface="Calibri" pitchFamily="34" charset="0"/>
              </a:rPr>
              <a:t>Möglichkeiten und Ressourcen</a:t>
            </a:r>
            <a:r>
              <a:rPr lang="de-DE" b="1" dirty="0" smtClean="0">
                <a:latin typeface="Calibri" pitchFamily="34" charset="0"/>
              </a:rPr>
              <a:t> eines Quartiers ebenso wie der dort lebenden Menschen ansetzt“</a:t>
            </a:r>
          </a:p>
          <a:p>
            <a:pPr algn="r">
              <a:buNone/>
            </a:pPr>
            <a:r>
              <a:rPr lang="de-DE" dirty="0" smtClean="0">
                <a:latin typeface="Calibri" pitchFamily="34" charset="0"/>
              </a:rPr>
              <a:t>(Kalter &amp; Schrapper 2006, 11).</a:t>
            </a:r>
          </a:p>
          <a:p>
            <a:endParaRPr lang="de-DE" b="1" dirty="0">
              <a:latin typeface="Calibri" pitchFamily="34" charset="0"/>
            </a:endParaRPr>
          </a:p>
        </p:txBody>
      </p:sp>
      <p:sp>
        <p:nvSpPr>
          <p:cNvPr id="3" name="Titel 2"/>
          <p:cNvSpPr>
            <a:spLocks noGrp="1"/>
          </p:cNvSpPr>
          <p:nvPr>
            <p:ph type="title"/>
          </p:nvPr>
        </p:nvSpPr>
        <p:spPr/>
        <p:txBody>
          <a:bodyPr/>
          <a:lstStyle/>
          <a:p>
            <a:pPr algn="ctr"/>
            <a:r>
              <a:rPr lang="de-DE" b="1" dirty="0" smtClean="0">
                <a:solidFill>
                  <a:srgbClr val="000099"/>
                </a:solidFill>
                <a:latin typeface="Calibri" pitchFamily="34" charset="0"/>
                <a:ea typeface="Verdana" pitchFamily="34" charset="0"/>
                <a:cs typeface="Verdana" pitchFamily="34" charset="0"/>
              </a:rPr>
              <a:t>Perspektive: Sozialraumorientierung</a:t>
            </a:r>
            <a:endParaRPr lang="de-DE" b="1" dirty="0">
              <a:solidFill>
                <a:srgbClr val="000099"/>
              </a:solidFill>
              <a:latin typeface="Calibri"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dissolve">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de-DE" b="1" dirty="0">
                <a:solidFill>
                  <a:srgbClr val="000099"/>
                </a:solidFill>
                <a:latin typeface="Calibri" pitchFamily="34" charset="0"/>
                <a:ea typeface="Verdana" pitchFamily="34" charset="0"/>
                <a:cs typeface="Verdana" pitchFamily="34" charset="0"/>
              </a:rPr>
              <a:t>Der Soziale Raum – </a:t>
            </a:r>
            <a:r>
              <a:rPr lang="de-DE" b="1" i="1" dirty="0">
                <a:solidFill>
                  <a:srgbClr val="000099"/>
                </a:solidFill>
                <a:latin typeface="Calibri" pitchFamily="34" charset="0"/>
                <a:ea typeface="Verdana" pitchFamily="34" charset="0"/>
                <a:cs typeface="Verdana" pitchFamily="34" charset="0"/>
              </a:rPr>
              <a:t>P. Bourdieu</a:t>
            </a:r>
          </a:p>
        </p:txBody>
      </p:sp>
      <p:pic>
        <p:nvPicPr>
          <p:cNvPr id="2050" name="Picture 2" descr="http://theredlist.com/media/database/muses/icon/cinematic_men/1950/peter_ustinov/4-peter_ustinov_theredlist.jpg"/>
          <p:cNvPicPr>
            <a:picLocks noGrp="1" noChangeAspect="1" noChangeArrowheads="1"/>
          </p:cNvPicPr>
          <p:nvPr>
            <p:ph sz="half" idx="12"/>
          </p:nvPr>
        </p:nvPicPr>
        <p:blipFill>
          <a:blip r:embed="rId2">
            <a:extLst>
              <a:ext uri="{28A0092B-C50C-407E-A947-70E740481C1C}">
                <a14:useLocalDpi xmlns:a14="http://schemas.microsoft.com/office/drawing/2010/main" val="0"/>
              </a:ext>
            </a:extLst>
          </a:blip>
          <a:srcRect/>
          <a:stretch>
            <a:fillRect/>
          </a:stretch>
        </p:blipFill>
        <p:spPr bwMode="auto">
          <a:xfrm>
            <a:off x="2092247" y="1676400"/>
            <a:ext cx="4959506" cy="3733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2" name="Picture 2" descr="http://theredlist.com/media/database/muses/icon/cinematic_men/1950/peter_ustinov/4-peter_ustinov_theredlist.jpg"/>
          <p:cNvPicPr>
            <a:picLocks noChangeAspect="1" noChangeArrowheads="1"/>
          </p:cNvPicPr>
          <p:nvPr/>
        </p:nvPicPr>
        <p:blipFill>
          <a:blip r:embed="rId3">
            <a:extLst>
              <a:ext uri="{BEBA8EAE-BF5A-486C-A8C5-ECC9F3942E4B}">
                <a14:imgProps xmlns:a14="http://schemas.microsoft.com/office/drawing/2010/main">
                  <a14:imgLayer r:embed="rId4">
                    <a14:imgEffect>
                      <a14:artisticPencilSketch pressure="14"/>
                    </a14:imgEffect>
                    <a14:imgEffect>
                      <a14:brightnessContrast bright="84000"/>
                    </a14:imgEffect>
                  </a14:imgLayer>
                </a14:imgProps>
              </a:ext>
              <a:ext uri="{28A0092B-C50C-407E-A947-70E740481C1C}">
                <a14:useLocalDpi xmlns:a14="http://schemas.microsoft.com/office/drawing/2010/main" val="0"/>
              </a:ext>
            </a:extLst>
          </a:blip>
          <a:srcRect/>
          <a:stretch>
            <a:fillRect/>
          </a:stretch>
        </p:blipFill>
        <p:spPr bwMode="auto">
          <a:xfrm>
            <a:off x="1979712" y="1574588"/>
            <a:ext cx="5184576" cy="3903246"/>
          </a:xfrm>
          <a:prstGeom prst="ellipse">
            <a:avLst/>
          </a:prstGeom>
          <a:noFill/>
          <a:ln w="190500" cap="rnd">
            <a:noFill/>
            <a:prstDash val="solid"/>
            <a:miter lim="800000"/>
            <a:headEnd/>
            <a:tailEnd/>
          </a:ln>
          <a:effectLst>
            <a:glow rad="1905000">
              <a:schemeClr val="accent1">
                <a:alpha val="0"/>
              </a:schemeClr>
            </a:glow>
            <a:outerShdw blurRad="127000" algn="bl" rotWithShape="0">
              <a:srgbClr val="000000"/>
            </a:outerShdw>
            <a:softEdge rad="635000"/>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3" name="Inhaltsplatzhalter 1"/>
          <p:cNvSpPr txBox="1">
            <a:spLocks/>
          </p:cNvSpPr>
          <p:nvPr/>
        </p:nvSpPr>
        <p:spPr bwMode="auto">
          <a:xfrm>
            <a:off x="899592" y="2287488"/>
            <a:ext cx="77724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18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1800">
                <a:solidFill>
                  <a:schemeClr val="tx1"/>
                </a:solidFill>
                <a:latin typeface="+mn-lt"/>
                <a:ea typeface="+mn-ea"/>
              </a:defRPr>
            </a:lvl5pPr>
            <a:lvl6pPr marL="2514600" indent="-228600" algn="l" rtl="0" fontAlgn="base">
              <a:spcBef>
                <a:spcPct val="20000"/>
              </a:spcBef>
              <a:spcAft>
                <a:spcPct val="0"/>
              </a:spcAft>
              <a:buChar char="–"/>
              <a:defRPr sz="1800">
                <a:solidFill>
                  <a:schemeClr val="tx1"/>
                </a:solidFill>
                <a:latin typeface="+mn-lt"/>
                <a:ea typeface="+mn-ea"/>
              </a:defRPr>
            </a:lvl6pPr>
            <a:lvl7pPr marL="2971800" indent="-228600" algn="l" rtl="0" fontAlgn="base">
              <a:spcBef>
                <a:spcPct val="20000"/>
              </a:spcBef>
              <a:spcAft>
                <a:spcPct val="0"/>
              </a:spcAft>
              <a:buChar char="–"/>
              <a:defRPr sz="1800">
                <a:solidFill>
                  <a:schemeClr val="tx1"/>
                </a:solidFill>
                <a:latin typeface="+mn-lt"/>
                <a:ea typeface="+mn-ea"/>
              </a:defRPr>
            </a:lvl7pPr>
            <a:lvl8pPr marL="3429000" indent="-228600" algn="l" rtl="0" fontAlgn="base">
              <a:spcBef>
                <a:spcPct val="20000"/>
              </a:spcBef>
              <a:spcAft>
                <a:spcPct val="0"/>
              </a:spcAft>
              <a:buChar char="–"/>
              <a:defRPr sz="1800">
                <a:solidFill>
                  <a:schemeClr val="tx1"/>
                </a:solidFill>
                <a:latin typeface="+mn-lt"/>
                <a:ea typeface="+mn-ea"/>
              </a:defRPr>
            </a:lvl8pPr>
            <a:lvl9pPr marL="3886200" indent="-228600" algn="l" rtl="0" fontAlgn="base">
              <a:spcBef>
                <a:spcPct val="20000"/>
              </a:spcBef>
              <a:spcAft>
                <a:spcPct val="0"/>
              </a:spcAft>
              <a:buChar char="–"/>
              <a:defRPr sz="1800">
                <a:solidFill>
                  <a:schemeClr val="tx1"/>
                </a:solidFill>
                <a:latin typeface="+mn-lt"/>
                <a:ea typeface="+mn-ea"/>
              </a:defRPr>
            </a:lvl9pPr>
          </a:lstStyle>
          <a:p>
            <a:pPr>
              <a:buFont typeface="Arial" charset="0"/>
              <a:buNone/>
            </a:pPr>
            <a:r>
              <a:rPr lang="de-DE" b="1" kern="0" dirty="0">
                <a:solidFill>
                  <a:srgbClr val="660033"/>
                </a:solidFill>
                <a:latin typeface="Calibri" pitchFamily="34" charset="0"/>
              </a:rPr>
              <a:t>„Dies ist gemeint, wenn ich den gesamten sozialen Raum als Feld beschreibe, das heißt zugleich als ein </a:t>
            </a:r>
            <a:r>
              <a:rPr lang="de-DE" b="1" kern="0" dirty="0">
                <a:solidFill>
                  <a:srgbClr val="FF0000"/>
                </a:solidFill>
                <a:latin typeface="Calibri" pitchFamily="34" charset="0"/>
              </a:rPr>
              <a:t>Kraftfeld</a:t>
            </a:r>
            <a:r>
              <a:rPr lang="de-DE" b="1" kern="0" dirty="0">
                <a:solidFill>
                  <a:srgbClr val="660033"/>
                </a:solidFill>
                <a:latin typeface="Calibri" pitchFamily="34" charset="0"/>
              </a:rPr>
              <a:t>, (…), und als ein </a:t>
            </a:r>
            <a:r>
              <a:rPr lang="de-DE" b="1" kern="0" dirty="0">
                <a:solidFill>
                  <a:srgbClr val="FF0000"/>
                </a:solidFill>
                <a:latin typeface="Calibri" pitchFamily="34" charset="0"/>
              </a:rPr>
              <a:t>Feld von Kämpfen</a:t>
            </a:r>
            <a:r>
              <a:rPr lang="de-DE" b="1" kern="0" dirty="0">
                <a:solidFill>
                  <a:srgbClr val="660033"/>
                </a:solidFill>
                <a:latin typeface="Calibri" pitchFamily="34" charset="0"/>
              </a:rPr>
              <a:t>, in dem die Akteure mit je nach ihrer Position in der Struktur des Kraftfelds unterschiedlichen Mitteln und Zwecken miteinander rivalisieren und auf diese Weise zu </a:t>
            </a:r>
            <a:r>
              <a:rPr lang="de-DE" b="1" kern="0" dirty="0">
                <a:solidFill>
                  <a:srgbClr val="FF0000"/>
                </a:solidFill>
                <a:latin typeface="Calibri" pitchFamily="34" charset="0"/>
              </a:rPr>
              <a:t>Erhalt</a:t>
            </a:r>
            <a:r>
              <a:rPr lang="de-DE" b="1" kern="0" dirty="0">
                <a:solidFill>
                  <a:srgbClr val="660033"/>
                </a:solidFill>
                <a:latin typeface="Calibri" pitchFamily="34" charset="0"/>
              </a:rPr>
              <a:t> oder </a:t>
            </a:r>
            <a:r>
              <a:rPr lang="de-DE" b="1" kern="0" dirty="0">
                <a:solidFill>
                  <a:srgbClr val="FF0000"/>
                </a:solidFill>
                <a:latin typeface="Calibri" pitchFamily="34" charset="0"/>
              </a:rPr>
              <a:t>Veränderung </a:t>
            </a:r>
            <a:r>
              <a:rPr lang="de-DE" b="1" kern="0" dirty="0">
                <a:solidFill>
                  <a:srgbClr val="660033"/>
                </a:solidFill>
                <a:latin typeface="Calibri" pitchFamily="34" charset="0"/>
              </a:rPr>
              <a:t>seiner Struktur beitragen“</a:t>
            </a:r>
          </a:p>
          <a:p>
            <a:pPr algn="r">
              <a:buFont typeface="Arial" charset="0"/>
              <a:buNone/>
            </a:pPr>
            <a:r>
              <a:rPr lang="de-DE" kern="0" dirty="0">
                <a:solidFill>
                  <a:srgbClr val="660033"/>
                </a:solidFill>
                <a:latin typeface="Calibri" pitchFamily="34" charset="0"/>
              </a:rPr>
              <a:t>(Bourdieu 1998, 49f.).</a:t>
            </a:r>
          </a:p>
        </p:txBody>
      </p:sp>
    </p:spTree>
    <p:extLst>
      <p:ext uri="{BB962C8B-B14F-4D97-AF65-F5344CB8AC3E}">
        <p14:creationId xmlns:p14="http://schemas.microsoft.com/office/powerpoint/2010/main" val="150762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2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 calcmode="lin" valueType="num">
                                      <p:cBhvr additive="base">
                                        <p:cTn id="21" dur="20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a/ad/Poster_-_Quo_Vadis_%281951%29_01.jpg/800px-Poster_-_Quo_Vadis_%281951%29_01.jpg"/>
          <p:cNvPicPr>
            <a:picLocks noGrp="1" noChangeAspect="1" noChangeArrowheads="1"/>
          </p:cNvPicPr>
          <p:nvPr>
            <p:ph sz="half" idx="12"/>
          </p:nvPr>
        </p:nvPicPr>
        <p:blipFill>
          <a:blip r:embed="rId2">
            <a:extLst>
              <a:ext uri="{28A0092B-C50C-407E-A947-70E740481C1C}">
                <a14:useLocalDpi xmlns:a14="http://schemas.microsoft.com/office/drawing/2010/main" val="0"/>
              </a:ext>
            </a:extLst>
          </a:blip>
          <a:stretch>
            <a:fillRect/>
          </a:stretch>
        </p:blipFill>
        <p:spPr bwMode="auto">
          <a:xfrm>
            <a:off x="611560" y="1676399"/>
            <a:ext cx="2457200" cy="3759517"/>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p:cNvSpPr>
            <a:spLocks noGrp="1"/>
          </p:cNvSpPr>
          <p:nvPr>
            <p:ph type="title"/>
          </p:nvPr>
        </p:nvSpPr>
        <p:spPr/>
        <p:txBody>
          <a:bodyPr/>
          <a:lstStyle/>
          <a:p>
            <a:pPr algn="ctr"/>
            <a:r>
              <a:rPr lang="de-DE" b="1" i="1" dirty="0">
                <a:solidFill>
                  <a:srgbClr val="002060"/>
                </a:solidFill>
                <a:latin typeface="Calibri" panose="020F0502020204030204" pitchFamily="34" charset="0"/>
              </a:rPr>
              <a:t>Quo </a:t>
            </a:r>
            <a:r>
              <a:rPr lang="de-DE" b="1" i="1" dirty="0" err="1">
                <a:solidFill>
                  <a:srgbClr val="002060"/>
                </a:solidFill>
                <a:latin typeface="Calibri" panose="020F0502020204030204" pitchFamily="34" charset="0"/>
              </a:rPr>
              <a:t>vadis</a:t>
            </a:r>
            <a:r>
              <a:rPr lang="de-DE" b="1" i="1" dirty="0">
                <a:solidFill>
                  <a:srgbClr val="002060"/>
                </a:solidFill>
                <a:latin typeface="Calibri" panose="020F0502020204030204" pitchFamily="34" charset="0"/>
              </a:rPr>
              <a:t>?</a:t>
            </a:r>
            <a:r>
              <a:rPr lang="de-DE" i="1" dirty="0">
                <a:solidFill>
                  <a:srgbClr val="002060"/>
                </a:solidFill>
                <a:latin typeface="Calibri" panose="020F0502020204030204" pitchFamily="34" charset="0"/>
              </a:rPr>
              <a:t> </a:t>
            </a:r>
            <a:endParaRPr lang="de-DE" dirty="0">
              <a:latin typeface="Calibri" panose="020F0502020204030204"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4588" y="1693912"/>
            <a:ext cx="5587892" cy="3751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931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80">
                                          <p:stCondLst>
                                            <p:cond delay="0"/>
                                          </p:stCondLst>
                                        </p:cTn>
                                        <p:tgtEl>
                                          <p:spTgt spid="1028"/>
                                        </p:tgtEl>
                                      </p:cBhvr>
                                    </p:animEffect>
                                    <p:anim calcmode="lin" valueType="num">
                                      <p:cBhvr>
                                        <p:cTn id="18"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3" dur="26">
                                          <p:stCondLst>
                                            <p:cond delay="650"/>
                                          </p:stCondLst>
                                        </p:cTn>
                                        <p:tgtEl>
                                          <p:spTgt spid="1028"/>
                                        </p:tgtEl>
                                      </p:cBhvr>
                                      <p:to x="100000" y="60000"/>
                                    </p:animScale>
                                    <p:animScale>
                                      <p:cBhvr>
                                        <p:cTn id="24" dur="166" decel="50000">
                                          <p:stCondLst>
                                            <p:cond delay="676"/>
                                          </p:stCondLst>
                                        </p:cTn>
                                        <p:tgtEl>
                                          <p:spTgt spid="1028"/>
                                        </p:tgtEl>
                                      </p:cBhvr>
                                      <p:to x="100000" y="100000"/>
                                    </p:animScale>
                                    <p:animScale>
                                      <p:cBhvr>
                                        <p:cTn id="25" dur="26">
                                          <p:stCondLst>
                                            <p:cond delay="1312"/>
                                          </p:stCondLst>
                                        </p:cTn>
                                        <p:tgtEl>
                                          <p:spTgt spid="1028"/>
                                        </p:tgtEl>
                                      </p:cBhvr>
                                      <p:to x="100000" y="80000"/>
                                    </p:animScale>
                                    <p:animScale>
                                      <p:cBhvr>
                                        <p:cTn id="26" dur="166" decel="50000">
                                          <p:stCondLst>
                                            <p:cond delay="1338"/>
                                          </p:stCondLst>
                                        </p:cTn>
                                        <p:tgtEl>
                                          <p:spTgt spid="1028"/>
                                        </p:tgtEl>
                                      </p:cBhvr>
                                      <p:to x="100000" y="100000"/>
                                    </p:animScale>
                                    <p:animScale>
                                      <p:cBhvr>
                                        <p:cTn id="27" dur="26">
                                          <p:stCondLst>
                                            <p:cond delay="1642"/>
                                          </p:stCondLst>
                                        </p:cTn>
                                        <p:tgtEl>
                                          <p:spTgt spid="1028"/>
                                        </p:tgtEl>
                                      </p:cBhvr>
                                      <p:to x="100000" y="90000"/>
                                    </p:animScale>
                                    <p:animScale>
                                      <p:cBhvr>
                                        <p:cTn id="28" dur="166" decel="50000">
                                          <p:stCondLst>
                                            <p:cond delay="1668"/>
                                          </p:stCondLst>
                                        </p:cTn>
                                        <p:tgtEl>
                                          <p:spTgt spid="1028"/>
                                        </p:tgtEl>
                                      </p:cBhvr>
                                      <p:to x="100000" y="100000"/>
                                    </p:animScale>
                                    <p:animScale>
                                      <p:cBhvr>
                                        <p:cTn id="29" dur="26">
                                          <p:stCondLst>
                                            <p:cond delay="1808"/>
                                          </p:stCondLst>
                                        </p:cTn>
                                        <p:tgtEl>
                                          <p:spTgt spid="1028"/>
                                        </p:tgtEl>
                                      </p:cBhvr>
                                      <p:to x="100000" y="95000"/>
                                    </p:animScale>
                                    <p:animScale>
                                      <p:cBhvr>
                                        <p:cTn id="30"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2"/>
          </p:nvPr>
        </p:nvSpPr>
        <p:spPr>
          <a:xfrm>
            <a:off x="685800" y="2204864"/>
            <a:ext cx="7772400" cy="2184648"/>
          </a:xfrm>
        </p:spPr>
        <p:txBody>
          <a:bodyPr/>
          <a:lstStyle/>
          <a:p>
            <a:pPr marL="0" indent="0">
              <a:buNone/>
            </a:pPr>
            <a:endParaRPr lang="de-DE" b="1" dirty="0" smtClean="0">
              <a:latin typeface="Calibri" panose="020F0502020204030204" pitchFamily="34" charset="0"/>
            </a:endParaRPr>
          </a:p>
          <a:p>
            <a:pPr marL="0" indent="0">
              <a:buNone/>
            </a:pPr>
            <a:r>
              <a:rPr lang="de-DE" b="1" dirty="0" smtClean="0">
                <a:latin typeface="Calibri" panose="020F0502020204030204" pitchFamily="34" charset="0"/>
              </a:rPr>
              <a:t>„…in denen das Feld mit dem Aufhören aller Kämpfe und allen Widerstands gegen die Herrschaft erstarrt“</a:t>
            </a:r>
          </a:p>
          <a:p>
            <a:pPr marL="0" indent="0" algn="r">
              <a:buNone/>
            </a:pPr>
            <a:r>
              <a:rPr lang="de-DE" dirty="0" smtClean="0">
                <a:latin typeface="Calibri" panose="020F0502020204030204" pitchFamily="34" charset="0"/>
              </a:rPr>
              <a:t>(Bourdieu 1997, 43).</a:t>
            </a:r>
            <a:endParaRPr lang="de-DE" dirty="0">
              <a:latin typeface="Calibri" panose="020F0502020204030204" pitchFamily="34" charset="0"/>
            </a:endParaRPr>
          </a:p>
        </p:txBody>
      </p:sp>
      <p:sp>
        <p:nvSpPr>
          <p:cNvPr id="3" name="Titel 2"/>
          <p:cNvSpPr>
            <a:spLocks noGrp="1"/>
          </p:cNvSpPr>
          <p:nvPr>
            <p:ph type="title"/>
          </p:nvPr>
        </p:nvSpPr>
        <p:spPr>
          <a:xfrm>
            <a:off x="323528" y="404664"/>
            <a:ext cx="8640960" cy="864096"/>
          </a:xfrm>
        </p:spPr>
        <p:txBody>
          <a:bodyPr/>
          <a:lstStyle/>
          <a:p>
            <a:pPr algn="ctr"/>
            <a:r>
              <a:rPr lang="de-DE" sz="2400" b="1" dirty="0" smtClean="0">
                <a:solidFill>
                  <a:srgbClr val="000099"/>
                </a:solidFill>
                <a:latin typeface="Calibri" pitchFamily="34" charset="0"/>
                <a:ea typeface="Verdana" pitchFamily="34" charset="0"/>
                <a:cs typeface="Verdana" pitchFamily="34" charset="0"/>
              </a:rPr>
              <a:t>negatives Szenario:</a:t>
            </a:r>
            <a:br>
              <a:rPr lang="de-DE" sz="2400" b="1" dirty="0" smtClean="0">
                <a:solidFill>
                  <a:srgbClr val="000099"/>
                </a:solidFill>
                <a:latin typeface="Calibri" pitchFamily="34" charset="0"/>
                <a:ea typeface="Verdana" pitchFamily="34" charset="0"/>
                <a:cs typeface="Verdana" pitchFamily="34" charset="0"/>
              </a:rPr>
            </a:br>
            <a:r>
              <a:rPr lang="de-DE" sz="2400" b="1" dirty="0" smtClean="0">
                <a:solidFill>
                  <a:srgbClr val="000099"/>
                </a:solidFill>
                <a:latin typeface="Calibri" pitchFamily="34" charset="0"/>
                <a:ea typeface="Verdana" pitchFamily="34" charset="0"/>
                <a:cs typeface="Verdana" pitchFamily="34" charset="0"/>
              </a:rPr>
              <a:t>…</a:t>
            </a:r>
            <a:r>
              <a:rPr lang="de-DE" sz="2400" b="1" dirty="0">
                <a:solidFill>
                  <a:srgbClr val="000099"/>
                </a:solidFill>
                <a:latin typeface="Calibri" pitchFamily="34" charset="0"/>
                <a:ea typeface="Verdana" pitchFamily="34" charset="0"/>
                <a:cs typeface="Verdana" pitchFamily="34" charset="0"/>
              </a:rPr>
              <a:t>soziale Felder an Grenzsituationen…</a:t>
            </a:r>
          </a:p>
        </p:txBody>
      </p:sp>
    </p:spTree>
    <p:extLst>
      <p:ext uri="{BB962C8B-B14F-4D97-AF65-F5344CB8AC3E}">
        <p14:creationId xmlns:p14="http://schemas.microsoft.com/office/powerpoint/2010/main" val="139720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2"/>
          </p:nvPr>
        </p:nvSpPr>
        <p:spPr>
          <a:xfrm>
            <a:off x="685800" y="2180456"/>
            <a:ext cx="7772400" cy="2616696"/>
          </a:xfrm>
        </p:spPr>
        <p:txBody>
          <a:bodyPr/>
          <a:lstStyle/>
          <a:p>
            <a:pPr>
              <a:buNone/>
            </a:pPr>
            <a:r>
              <a:rPr lang="de-DE" b="1" dirty="0" smtClean="0">
                <a:latin typeface="Calibri" panose="020F0502020204030204" pitchFamily="34" charset="0"/>
              </a:rPr>
              <a:t>„Heilpädagoginnen und Heilpädagogen sind dazu auf Grund ihrer Kenntnis und Erfahrung in einer besonderen Verantwortung. </a:t>
            </a:r>
            <a:r>
              <a:rPr lang="de-DE" b="1" dirty="0" smtClean="0">
                <a:solidFill>
                  <a:srgbClr val="FF0000"/>
                </a:solidFill>
                <a:latin typeface="Calibri" panose="020F0502020204030204" pitchFamily="34" charset="0"/>
              </a:rPr>
              <a:t>Menschenrechtsbildung</a:t>
            </a:r>
            <a:r>
              <a:rPr lang="de-DE" b="1" dirty="0" smtClean="0">
                <a:latin typeface="Calibri" panose="020F0502020204030204" pitchFamily="34" charset="0"/>
              </a:rPr>
              <a:t> kann für sie ein Weg zur Veränderung und zum Abbau von Machtstrukturen sein“</a:t>
            </a:r>
          </a:p>
          <a:p>
            <a:pPr algn="r">
              <a:buNone/>
            </a:pPr>
            <a:r>
              <a:rPr lang="de-DE" dirty="0" smtClean="0">
                <a:latin typeface="Calibri" panose="020F0502020204030204" pitchFamily="34" charset="0"/>
              </a:rPr>
              <a:t>(</a:t>
            </a:r>
            <a:r>
              <a:rPr lang="de-DE" dirty="0" err="1" smtClean="0">
                <a:latin typeface="Calibri" panose="020F0502020204030204" pitchFamily="34" charset="0"/>
              </a:rPr>
              <a:t>Welti</a:t>
            </a:r>
            <a:r>
              <a:rPr lang="de-DE" dirty="0" smtClean="0">
                <a:latin typeface="Calibri" panose="020F0502020204030204" pitchFamily="34" charset="0"/>
              </a:rPr>
              <a:t> 2010, 34).</a:t>
            </a:r>
          </a:p>
        </p:txBody>
      </p:sp>
      <p:sp>
        <p:nvSpPr>
          <p:cNvPr id="3" name="Titel 2"/>
          <p:cNvSpPr>
            <a:spLocks noGrp="1"/>
          </p:cNvSpPr>
          <p:nvPr>
            <p:ph type="title"/>
          </p:nvPr>
        </p:nvSpPr>
        <p:spPr>
          <a:xfrm>
            <a:off x="251520" y="533400"/>
            <a:ext cx="8784976" cy="685800"/>
          </a:xfrm>
        </p:spPr>
        <p:txBody>
          <a:bodyPr/>
          <a:lstStyle/>
          <a:p>
            <a:pPr algn="ctr"/>
            <a:r>
              <a:rPr lang="de-DE" b="1" dirty="0">
                <a:solidFill>
                  <a:srgbClr val="000099"/>
                </a:solidFill>
                <a:latin typeface="Calibri" pitchFamily="34" charset="0"/>
                <a:ea typeface="Verdana" pitchFamily="34" charset="0"/>
                <a:cs typeface="Verdana" pitchFamily="34" charset="0"/>
              </a:rPr>
              <a:t>Heilpädagogik als Menschenrechtsprofession</a:t>
            </a:r>
          </a:p>
        </p:txBody>
      </p:sp>
    </p:spTree>
    <p:extLst>
      <p:ext uri="{BB962C8B-B14F-4D97-AF65-F5344CB8AC3E}">
        <p14:creationId xmlns:p14="http://schemas.microsoft.com/office/powerpoint/2010/main" val="274195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83568" y="2780928"/>
            <a:ext cx="7772400" cy="685800"/>
          </a:xfrm>
        </p:spPr>
        <p:txBody>
          <a:bodyPr/>
          <a:lstStyle/>
          <a:p>
            <a:pPr algn="ctr"/>
            <a:r>
              <a:rPr lang="de-DE" b="1" dirty="0" smtClean="0">
                <a:solidFill>
                  <a:srgbClr val="000099"/>
                </a:solidFill>
                <a:latin typeface="Calibri" pitchFamily="34" charset="0"/>
                <a:ea typeface="Verdana" pitchFamily="34" charset="0"/>
                <a:cs typeface="Verdana" pitchFamily="34" charset="0"/>
              </a:rPr>
              <a:t>…gegen </a:t>
            </a:r>
            <a:r>
              <a:rPr lang="de-DE" b="1" dirty="0">
                <a:solidFill>
                  <a:srgbClr val="000099"/>
                </a:solidFill>
                <a:latin typeface="Calibri" pitchFamily="34" charset="0"/>
                <a:ea typeface="Verdana" pitchFamily="34" charset="0"/>
                <a:cs typeface="Verdana" pitchFamily="34" charset="0"/>
              </a:rPr>
              <a:t>Prozesse der Ausgrenzung</a:t>
            </a:r>
          </a:p>
        </p:txBody>
      </p:sp>
    </p:spTree>
    <p:extLst>
      <p:ext uri="{BB962C8B-B14F-4D97-AF65-F5344CB8AC3E}">
        <p14:creationId xmlns:p14="http://schemas.microsoft.com/office/powerpoint/2010/main" val="367753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2"/>
          </p:nvPr>
        </p:nvSpPr>
        <p:spPr/>
        <p:txBody>
          <a:bodyPr/>
          <a:lstStyle/>
          <a:p>
            <a:pPr marL="0" indent="0">
              <a:buNone/>
            </a:pPr>
            <a:r>
              <a:rPr lang="de-DE" b="1" dirty="0" smtClean="0">
                <a:latin typeface="Calibri" panose="020F0502020204030204" pitchFamily="34" charset="0"/>
              </a:rPr>
              <a:t>…den Raum der Exklusion betreten…</a:t>
            </a:r>
          </a:p>
          <a:p>
            <a:pPr marL="0" indent="0">
              <a:buNone/>
            </a:pPr>
            <a:endParaRPr lang="de-DE" b="1" dirty="0">
              <a:latin typeface="Calibri" panose="020F0502020204030204" pitchFamily="34" charset="0"/>
            </a:endParaRPr>
          </a:p>
          <a:p>
            <a:pPr marL="0" indent="0">
              <a:buNone/>
            </a:pPr>
            <a:r>
              <a:rPr lang="de-DE" b="1" dirty="0" smtClean="0">
                <a:latin typeface="Calibri" panose="020F0502020204030204" pitchFamily="34" charset="0"/>
              </a:rPr>
              <a:t>…radikaler Kulturbruch,</a:t>
            </a:r>
          </a:p>
          <a:p>
            <a:pPr marL="0" indent="0">
              <a:buNone/>
            </a:pPr>
            <a:r>
              <a:rPr lang="de-DE" b="1" dirty="0" smtClean="0">
                <a:latin typeface="Calibri" panose="020F0502020204030204" pitchFamily="34" charset="0"/>
              </a:rPr>
              <a:t>„…indem ich den oder die Ausgegrenzte(n) als meinesgleichen anerkenne (und das und nur das ist … Inklusion)…“</a:t>
            </a:r>
          </a:p>
          <a:p>
            <a:pPr marL="0" indent="0" algn="r">
              <a:buNone/>
            </a:pPr>
            <a:r>
              <a:rPr lang="de-DE" dirty="0" smtClean="0">
                <a:latin typeface="Calibri" panose="020F0502020204030204" pitchFamily="34" charset="0"/>
              </a:rPr>
              <a:t>(Jantzen 2015, 249)</a:t>
            </a:r>
            <a:endParaRPr lang="de-DE" dirty="0">
              <a:latin typeface="Calibri" panose="020F0502020204030204" pitchFamily="34" charset="0"/>
            </a:endParaRPr>
          </a:p>
        </p:txBody>
      </p:sp>
      <p:sp>
        <p:nvSpPr>
          <p:cNvPr id="3" name="Titel 2"/>
          <p:cNvSpPr>
            <a:spLocks noGrp="1"/>
          </p:cNvSpPr>
          <p:nvPr>
            <p:ph type="title"/>
          </p:nvPr>
        </p:nvSpPr>
        <p:spPr/>
        <p:txBody>
          <a:bodyPr/>
          <a:lstStyle/>
          <a:p>
            <a:r>
              <a:rPr lang="de-DE" b="1" dirty="0">
                <a:solidFill>
                  <a:srgbClr val="000099"/>
                </a:solidFill>
                <a:latin typeface="Calibri" pitchFamily="34" charset="0"/>
                <a:ea typeface="Verdana" pitchFamily="34" charset="0"/>
                <a:cs typeface="Verdana" pitchFamily="34" charset="0"/>
              </a:rPr>
              <a:t>…was zu tun wäre…</a:t>
            </a:r>
          </a:p>
        </p:txBody>
      </p:sp>
    </p:spTree>
    <p:extLst>
      <p:ext uri="{BB962C8B-B14F-4D97-AF65-F5344CB8AC3E}">
        <p14:creationId xmlns:p14="http://schemas.microsoft.com/office/powerpoint/2010/main" val="56493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2"/>
          </p:nvPr>
        </p:nvSpPr>
        <p:spPr/>
        <p:txBody>
          <a:bodyPr/>
          <a:lstStyle/>
          <a:p>
            <a:pPr marL="0" indent="0">
              <a:buNone/>
            </a:pPr>
            <a:endParaRPr lang="de-DE" sz="2800" b="1" dirty="0" smtClean="0">
              <a:latin typeface="Calibri" panose="020F0502020204030204" pitchFamily="34" charset="0"/>
            </a:endParaRPr>
          </a:p>
          <a:p>
            <a:pPr marL="0" indent="0">
              <a:buNone/>
            </a:pPr>
            <a:r>
              <a:rPr lang="de-DE" sz="2800" b="1" dirty="0" smtClean="0">
                <a:latin typeface="Calibri" panose="020F0502020204030204" pitchFamily="34" charset="0"/>
              </a:rPr>
              <a:t>„Wir </a:t>
            </a:r>
            <a:r>
              <a:rPr lang="de-DE" sz="2800" b="1" i="1" dirty="0" smtClean="0">
                <a:latin typeface="Calibri" panose="020F0502020204030204" pitchFamily="34" charset="0"/>
              </a:rPr>
              <a:t>müssen</a:t>
            </a:r>
            <a:r>
              <a:rPr lang="de-DE" sz="2800" b="1" dirty="0" smtClean="0">
                <a:latin typeface="Calibri" panose="020F0502020204030204" pitchFamily="34" charset="0"/>
              </a:rPr>
              <a:t> alle politischen </a:t>
            </a:r>
            <a:r>
              <a:rPr lang="de-DE" sz="2800" b="1" i="1" dirty="0" smtClean="0">
                <a:latin typeface="Calibri" panose="020F0502020204030204" pitchFamily="34" charset="0"/>
              </a:rPr>
              <a:t>Systeme</a:t>
            </a:r>
            <a:r>
              <a:rPr lang="de-DE" sz="2800" b="1" dirty="0" smtClean="0">
                <a:latin typeface="Calibri" panose="020F0502020204030204" pitchFamily="34" charset="0"/>
              </a:rPr>
              <a:t>, Handlungen und Institutionen als nicht zukunftsfähig </a:t>
            </a:r>
            <a:r>
              <a:rPr lang="de-DE" sz="2800" b="1" i="1" dirty="0" smtClean="0">
                <a:latin typeface="Calibri" panose="020F0502020204030204" pitchFamily="34" charset="0"/>
              </a:rPr>
              <a:t>kritisieren und verwerfen</a:t>
            </a:r>
            <a:r>
              <a:rPr lang="de-DE" sz="2800" b="1" dirty="0" smtClean="0">
                <a:latin typeface="Calibri" panose="020F0502020204030204" pitchFamily="34" charset="0"/>
              </a:rPr>
              <a:t>, unter deren negativen Auswirkungen Opfer als Unterdrückte und als Ausgeschlossene leiden!“</a:t>
            </a:r>
          </a:p>
          <a:p>
            <a:pPr marL="0" indent="0" algn="r">
              <a:buNone/>
            </a:pPr>
            <a:r>
              <a:rPr lang="de-DE" sz="2800" b="1" dirty="0" smtClean="0">
                <a:latin typeface="Calibri" panose="020F0502020204030204" pitchFamily="34" charset="0"/>
              </a:rPr>
              <a:t>(Dussel 2013, 107).</a:t>
            </a:r>
            <a:endParaRPr lang="de-DE" sz="2800" b="1" dirty="0">
              <a:latin typeface="Calibri" panose="020F0502020204030204" pitchFamily="34" charset="0"/>
            </a:endParaRPr>
          </a:p>
        </p:txBody>
      </p:sp>
      <p:sp>
        <p:nvSpPr>
          <p:cNvPr id="3" name="Titel 2"/>
          <p:cNvSpPr>
            <a:spLocks noGrp="1"/>
          </p:cNvSpPr>
          <p:nvPr>
            <p:ph type="title"/>
          </p:nvPr>
        </p:nvSpPr>
        <p:spPr/>
        <p:txBody>
          <a:bodyPr/>
          <a:lstStyle/>
          <a:p>
            <a:pPr algn="ctr"/>
            <a:r>
              <a:rPr lang="de-DE" b="1" dirty="0">
                <a:solidFill>
                  <a:srgbClr val="000099"/>
                </a:solidFill>
                <a:latin typeface="Calibri" pitchFamily="34" charset="0"/>
                <a:ea typeface="Verdana" pitchFamily="34" charset="0"/>
                <a:cs typeface="Verdana" pitchFamily="34" charset="0"/>
              </a:rPr>
              <a:t>Philosophie der Befreiung (Enrique Dussel)</a:t>
            </a:r>
          </a:p>
        </p:txBody>
      </p:sp>
    </p:spTree>
    <p:extLst>
      <p:ext uri="{BB962C8B-B14F-4D97-AF65-F5344CB8AC3E}">
        <p14:creationId xmlns:p14="http://schemas.microsoft.com/office/powerpoint/2010/main" val="29378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2"/>
          </p:nvPr>
        </p:nvSpPr>
        <p:spPr>
          <a:xfrm>
            <a:off x="685800" y="1700808"/>
            <a:ext cx="7772400" cy="3312368"/>
          </a:xfrm>
        </p:spPr>
        <p:style>
          <a:lnRef idx="2">
            <a:schemeClr val="accent2"/>
          </a:lnRef>
          <a:fillRef idx="1">
            <a:schemeClr val="lt1"/>
          </a:fillRef>
          <a:effectRef idx="0">
            <a:schemeClr val="accent2"/>
          </a:effectRef>
          <a:fontRef idx="minor">
            <a:schemeClr val="dk1"/>
          </a:fontRef>
        </p:style>
        <p:txBody>
          <a:bodyPr/>
          <a:lstStyle/>
          <a:p>
            <a:pPr>
              <a:buNone/>
            </a:pPr>
            <a:endParaRPr lang="de-DE" dirty="0" smtClean="0">
              <a:latin typeface="Calibri" panose="020F0502020204030204" pitchFamily="34" charset="0"/>
            </a:endParaRPr>
          </a:p>
          <a:p>
            <a:pPr>
              <a:buNone/>
            </a:pPr>
            <a:r>
              <a:rPr lang="de-DE" b="1" dirty="0" smtClean="0">
                <a:latin typeface="Calibri" panose="020F0502020204030204" pitchFamily="34" charset="0"/>
              </a:rPr>
              <a:t>… </a:t>
            </a:r>
            <a:r>
              <a:rPr lang="de-DE" b="1" i="1" dirty="0" smtClean="0">
                <a:latin typeface="Calibri" panose="020F0502020204030204" pitchFamily="34" charset="0"/>
              </a:rPr>
              <a:t>Erhalt oder Veränderung </a:t>
            </a:r>
            <a:r>
              <a:rPr lang="de-DE" b="1" dirty="0" smtClean="0">
                <a:latin typeface="Calibri" panose="020F0502020204030204" pitchFamily="34" charset="0"/>
              </a:rPr>
              <a:t>in sozialen Räumen (verstanden als Kraftfelder und Felder von Kämpfen) auf dem Weg zu einer ‚Heilpädagogik der Zukunft‘ ist letztlich nicht eine Frage des Zufalls, sondern der aktiven Ausgestaltung in einem manchmal auch kämpferisch zu führenden Diskurs…</a:t>
            </a:r>
            <a:r>
              <a:rPr lang="de-DE" b="1" i="1" dirty="0" smtClean="0">
                <a:latin typeface="Calibri" panose="020F0502020204030204" pitchFamily="34" charset="0"/>
              </a:rPr>
              <a:t>!</a:t>
            </a:r>
          </a:p>
        </p:txBody>
      </p:sp>
    </p:spTree>
    <p:extLst>
      <p:ext uri="{BB962C8B-B14F-4D97-AF65-F5344CB8AC3E}">
        <p14:creationId xmlns:p14="http://schemas.microsoft.com/office/powerpoint/2010/main" val="243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dissolv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half" idx="12"/>
          </p:nvPr>
        </p:nvSpPr>
        <p:spPr/>
        <p:txBody>
          <a:bodyPr/>
          <a:lstStyle/>
          <a:p>
            <a:pPr marL="0" indent="0">
              <a:buNone/>
            </a:pPr>
            <a:r>
              <a:rPr lang="de-DE" b="1" dirty="0" smtClean="0">
                <a:latin typeface="Calibri" panose="020F0502020204030204" pitchFamily="34" charset="0"/>
              </a:rPr>
              <a:t>„</a:t>
            </a:r>
            <a:r>
              <a:rPr lang="de-DE" b="1" i="1" dirty="0">
                <a:latin typeface="Calibri" panose="020F0502020204030204" pitchFamily="34" charset="0"/>
              </a:rPr>
              <a:t>Wohin gehst du</a:t>
            </a:r>
            <a:r>
              <a:rPr lang="de-DE" b="1" i="1" dirty="0" smtClean="0">
                <a:latin typeface="Calibri" panose="020F0502020204030204" pitchFamily="34" charset="0"/>
              </a:rPr>
              <a:t>?</a:t>
            </a:r>
            <a:r>
              <a:rPr lang="de-DE" b="1" dirty="0" smtClean="0">
                <a:latin typeface="Calibri" panose="020F0502020204030204" pitchFamily="34" charset="0"/>
              </a:rPr>
              <a:t>“ (Joh. </a:t>
            </a:r>
            <a:r>
              <a:rPr lang="de-DE" b="1" dirty="0">
                <a:latin typeface="Calibri" panose="020F0502020204030204" pitchFamily="34" charset="0"/>
              </a:rPr>
              <a:t>13, </a:t>
            </a:r>
            <a:r>
              <a:rPr lang="de-DE" b="1" dirty="0" smtClean="0">
                <a:latin typeface="Calibri" panose="020F0502020204030204" pitchFamily="34" charset="0"/>
              </a:rPr>
              <a:t>36)</a:t>
            </a:r>
            <a:endParaRPr lang="de-DE" b="1" dirty="0">
              <a:latin typeface="Calibri" panose="020F0502020204030204" pitchFamily="34" charset="0"/>
            </a:endParaRPr>
          </a:p>
          <a:p>
            <a:pPr marL="0" indent="0">
              <a:buNone/>
            </a:pPr>
            <a:r>
              <a:rPr lang="de-DE" b="1" i="1" dirty="0" err="1">
                <a:latin typeface="Calibri" panose="020F0502020204030204" pitchFamily="34" charset="0"/>
              </a:rPr>
              <a:t>Dicit</a:t>
            </a:r>
            <a:r>
              <a:rPr lang="de-DE" b="1" i="1" dirty="0">
                <a:latin typeface="Calibri" panose="020F0502020204030204" pitchFamily="34" charset="0"/>
              </a:rPr>
              <a:t> ei Simon Petrus: „</a:t>
            </a:r>
            <a:r>
              <a:rPr lang="de-DE" b="1" i="1" dirty="0" err="1">
                <a:latin typeface="Calibri" panose="020F0502020204030204" pitchFamily="34" charset="0"/>
              </a:rPr>
              <a:t>Domine</a:t>
            </a:r>
            <a:r>
              <a:rPr lang="de-DE" b="1" i="1" dirty="0">
                <a:latin typeface="Calibri" panose="020F0502020204030204" pitchFamily="34" charset="0"/>
              </a:rPr>
              <a:t>, quo </a:t>
            </a:r>
            <a:r>
              <a:rPr lang="de-DE" b="1" i="1" dirty="0" err="1">
                <a:latin typeface="Calibri" panose="020F0502020204030204" pitchFamily="34" charset="0"/>
              </a:rPr>
              <a:t>vadis</a:t>
            </a:r>
            <a:r>
              <a:rPr lang="de-DE" b="1" i="1" dirty="0">
                <a:latin typeface="Calibri" panose="020F0502020204030204" pitchFamily="34" charset="0"/>
              </a:rPr>
              <a:t>?” </a:t>
            </a:r>
            <a:r>
              <a:rPr lang="de-DE" b="1" i="1" dirty="0" err="1">
                <a:latin typeface="Calibri" panose="020F0502020204030204" pitchFamily="34" charset="0"/>
              </a:rPr>
              <a:t>Respondit</a:t>
            </a:r>
            <a:r>
              <a:rPr lang="de-DE" b="1" i="1" dirty="0">
                <a:latin typeface="Calibri" panose="020F0502020204030204" pitchFamily="34" charset="0"/>
              </a:rPr>
              <a:t> </a:t>
            </a:r>
            <a:r>
              <a:rPr lang="de-DE" b="1" i="1" dirty="0" err="1">
                <a:latin typeface="Calibri" panose="020F0502020204030204" pitchFamily="34" charset="0"/>
              </a:rPr>
              <a:t>Iesus</a:t>
            </a:r>
            <a:r>
              <a:rPr lang="de-DE" b="1" i="1" dirty="0">
                <a:latin typeface="Calibri" panose="020F0502020204030204" pitchFamily="34" charset="0"/>
              </a:rPr>
              <a:t>: „Quo </a:t>
            </a:r>
            <a:r>
              <a:rPr lang="de-DE" b="1" i="1" dirty="0" err="1">
                <a:latin typeface="Calibri" panose="020F0502020204030204" pitchFamily="34" charset="0"/>
              </a:rPr>
              <a:t>vado</a:t>
            </a:r>
            <a:r>
              <a:rPr lang="de-DE" b="1" i="1" dirty="0">
                <a:latin typeface="Calibri" panose="020F0502020204030204" pitchFamily="34" charset="0"/>
              </a:rPr>
              <a:t>, non </a:t>
            </a:r>
            <a:r>
              <a:rPr lang="de-DE" b="1" i="1" dirty="0" err="1">
                <a:latin typeface="Calibri" panose="020F0502020204030204" pitchFamily="34" charset="0"/>
              </a:rPr>
              <a:t>potes</a:t>
            </a:r>
            <a:r>
              <a:rPr lang="de-DE" b="1" i="1" dirty="0">
                <a:latin typeface="Calibri" panose="020F0502020204030204" pitchFamily="34" charset="0"/>
              </a:rPr>
              <a:t> </a:t>
            </a:r>
            <a:r>
              <a:rPr lang="de-DE" b="1" i="1" dirty="0" err="1">
                <a:latin typeface="Calibri" panose="020F0502020204030204" pitchFamily="34" charset="0"/>
              </a:rPr>
              <a:t>me</a:t>
            </a:r>
            <a:r>
              <a:rPr lang="de-DE" b="1" i="1" dirty="0">
                <a:latin typeface="Calibri" panose="020F0502020204030204" pitchFamily="34" charset="0"/>
              </a:rPr>
              <a:t> </a:t>
            </a:r>
            <a:r>
              <a:rPr lang="de-DE" b="1" i="1" dirty="0" err="1">
                <a:latin typeface="Calibri" panose="020F0502020204030204" pitchFamily="34" charset="0"/>
              </a:rPr>
              <a:t>modo</a:t>
            </a:r>
            <a:r>
              <a:rPr lang="de-DE" b="1" i="1" dirty="0">
                <a:latin typeface="Calibri" panose="020F0502020204030204" pitchFamily="34" charset="0"/>
              </a:rPr>
              <a:t> </a:t>
            </a:r>
            <a:r>
              <a:rPr lang="de-DE" b="1" i="1" dirty="0" err="1">
                <a:latin typeface="Calibri" panose="020F0502020204030204" pitchFamily="34" charset="0"/>
              </a:rPr>
              <a:t>sequi</a:t>
            </a:r>
            <a:r>
              <a:rPr lang="de-DE" b="1" i="1" dirty="0">
                <a:latin typeface="Calibri" panose="020F0502020204030204" pitchFamily="34" charset="0"/>
              </a:rPr>
              <a:t>, </a:t>
            </a:r>
            <a:r>
              <a:rPr lang="de-DE" b="1" i="1" dirty="0" err="1">
                <a:latin typeface="Calibri" panose="020F0502020204030204" pitchFamily="34" charset="0"/>
              </a:rPr>
              <a:t>sequeris</a:t>
            </a:r>
            <a:r>
              <a:rPr lang="de-DE" b="1" i="1" dirty="0">
                <a:latin typeface="Calibri" panose="020F0502020204030204" pitchFamily="34" charset="0"/>
              </a:rPr>
              <a:t> </a:t>
            </a:r>
            <a:r>
              <a:rPr lang="de-DE" b="1" i="1" dirty="0" err="1">
                <a:latin typeface="Calibri" panose="020F0502020204030204" pitchFamily="34" charset="0"/>
              </a:rPr>
              <a:t>autem</a:t>
            </a:r>
            <a:r>
              <a:rPr lang="de-DE" b="1" i="1" dirty="0">
                <a:latin typeface="Calibri" panose="020F0502020204030204" pitchFamily="34" charset="0"/>
              </a:rPr>
              <a:t> </a:t>
            </a:r>
            <a:r>
              <a:rPr lang="de-DE" b="1" i="1" dirty="0" err="1">
                <a:latin typeface="Calibri" panose="020F0502020204030204" pitchFamily="34" charset="0"/>
              </a:rPr>
              <a:t>postea</a:t>
            </a:r>
            <a:r>
              <a:rPr lang="de-DE" b="1" i="1" dirty="0">
                <a:latin typeface="Calibri" panose="020F0502020204030204" pitchFamily="34" charset="0"/>
              </a:rPr>
              <a:t>”.</a:t>
            </a:r>
            <a:r>
              <a:rPr lang="de-DE" b="1" dirty="0">
                <a:latin typeface="Calibri" panose="020F0502020204030204" pitchFamily="34" charset="0"/>
              </a:rPr>
              <a:t> </a:t>
            </a:r>
            <a:endParaRPr lang="de-DE" b="1" dirty="0" smtClean="0">
              <a:latin typeface="Calibri" panose="020F0502020204030204" pitchFamily="34" charset="0"/>
            </a:endParaRPr>
          </a:p>
          <a:p>
            <a:pPr marL="0" indent="0">
              <a:buNone/>
            </a:pPr>
            <a:endParaRPr lang="de-DE" b="1" dirty="0">
              <a:latin typeface="Calibri" panose="020F0502020204030204" pitchFamily="34" charset="0"/>
            </a:endParaRPr>
          </a:p>
          <a:p>
            <a:pPr marL="0" indent="0">
              <a:buNone/>
            </a:pPr>
            <a:r>
              <a:rPr lang="de-DE" b="1" i="1" dirty="0">
                <a:latin typeface="Calibri" panose="020F0502020204030204" pitchFamily="34" charset="0"/>
              </a:rPr>
              <a:t>Simon Petrus sagte zu ihm: „Herr, wohin willst du gehen?” Jesus antwortete: „Wohin ich gehe, dorthin kannst du mir jetzt nicht folgen. Du wirst mir aber später folgen.”</a:t>
            </a:r>
            <a:r>
              <a:rPr lang="de-DE" b="1" dirty="0">
                <a:latin typeface="Calibri" panose="020F0502020204030204" pitchFamily="34" charset="0"/>
              </a:rPr>
              <a:t> </a:t>
            </a:r>
          </a:p>
        </p:txBody>
      </p:sp>
      <p:sp>
        <p:nvSpPr>
          <p:cNvPr id="4" name="Titel 3"/>
          <p:cNvSpPr>
            <a:spLocks noGrp="1"/>
          </p:cNvSpPr>
          <p:nvPr>
            <p:ph type="title"/>
          </p:nvPr>
        </p:nvSpPr>
        <p:spPr/>
        <p:txBody>
          <a:bodyPr/>
          <a:lstStyle/>
          <a:p>
            <a:r>
              <a:rPr lang="de-DE" b="1" i="1" dirty="0">
                <a:solidFill>
                  <a:srgbClr val="002060"/>
                </a:solidFill>
                <a:latin typeface="Calibri" panose="020F0502020204030204" pitchFamily="34" charset="0"/>
              </a:rPr>
              <a:t>Quo </a:t>
            </a:r>
            <a:r>
              <a:rPr lang="de-DE" b="1" i="1" dirty="0" err="1">
                <a:solidFill>
                  <a:srgbClr val="002060"/>
                </a:solidFill>
                <a:latin typeface="Calibri" panose="020F0502020204030204" pitchFamily="34" charset="0"/>
              </a:rPr>
              <a:t>vadis</a:t>
            </a:r>
            <a:r>
              <a:rPr lang="de-DE" b="1" i="1" dirty="0">
                <a:solidFill>
                  <a:srgbClr val="002060"/>
                </a:solidFill>
                <a:latin typeface="Calibri" panose="020F0502020204030204" pitchFamily="34" charset="0"/>
              </a:rPr>
              <a:t>?</a:t>
            </a:r>
            <a:r>
              <a:rPr lang="de-DE" i="1" dirty="0">
                <a:solidFill>
                  <a:srgbClr val="002060"/>
                </a:solidFill>
                <a:latin typeface="Calibri" panose="020F0502020204030204" pitchFamily="34" charset="0"/>
              </a:rPr>
              <a:t> </a:t>
            </a:r>
          </a:p>
        </p:txBody>
      </p:sp>
    </p:spTree>
    <p:extLst>
      <p:ext uri="{BB962C8B-B14F-4D97-AF65-F5344CB8AC3E}">
        <p14:creationId xmlns:p14="http://schemas.microsoft.com/office/powerpoint/2010/main" val="400970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anim calcmode="lin" valueType="num">
                                      <p:cBhvr>
                                        <p:cTn id="2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half" idx="12"/>
          </p:nvPr>
        </p:nvSpPr>
        <p:spPr/>
        <p:txBody>
          <a:bodyPr/>
          <a:lstStyle/>
          <a:p>
            <a:pPr marL="0" indent="0">
              <a:buNone/>
            </a:pPr>
            <a:endParaRPr lang="de-DE" b="1" dirty="0">
              <a:latin typeface="Calibri" panose="020F0502020204030204" pitchFamily="34" charset="0"/>
            </a:endParaRPr>
          </a:p>
          <a:p>
            <a:pPr marL="0" indent="0">
              <a:buNone/>
            </a:pPr>
            <a:r>
              <a:rPr lang="de-DE" b="1" i="1" dirty="0" smtClean="0">
                <a:latin typeface="Calibri" panose="020F0502020204030204" pitchFamily="34" charset="0"/>
              </a:rPr>
              <a:t>Die/der heilpädagogisch Tätige fragt: </a:t>
            </a:r>
            <a:r>
              <a:rPr lang="de-DE" b="1" i="1" dirty="0">
                <a:latin typeface="Calibri" panose="020F0502020204030204" pitchFamily="34" charset="0"/>
              </a:rPr>
              <a:t>„</a:t>
            </a:r>
            <a:r>
              <a:rPr lang="de-DE" b="1" i="1" dirty="0" smtClean="0">
                <a:latin typeface="Calibri" panose="020F0502020204030204" pitchFamily="34" charset="0"/>
              </a:rPr>
              <a:t>Heilpädagogik, </a:t>
            </a:r>
            <a:r>
              <a:rPr lang="de-DE" b="1" i="1" dirty="0">
                <a:latin typeface="Calibri" panose="020F0502020204030204" pitchFamily="34" charset="0"/>
              </a:rPr>
              <a:t>wohin willst du gehen</a:t>
            </a:r>
            <a:r>
              <a:rPr lang="de-DE" b="1" i="1" dirty="0" smtClean="0">
                <a:latin typeface="Calibri" panose="020F0502020204030204" pitchFamily="34" charset="0"/>
              </a:rPr>
              <a:t>?”</a:t>
            </a:r>
          </a:p>
          <a:p>
            <a:pPr marL="0" indent="0">
              <a:buNone/>
            </a:pPr>
            <a:endParaRPr lang="de-DE" b="1" i="1" dirty="0" smtClean="0">
              <a:latin typeface="Calibri" panose="020F0502020204030204" pitchFamily="34" charset="0"/>
            </a:endParaRPr>
          </a:p>
          <a:p>
            <a:pPr marL="0" indent="0">
              <a:buNone/>
            </a:pPr>
            <a:r>
              <a:rPr lang="de-DE" b="1" i="1" dirty="0" smtClean="0">
                <a:latin typeface="Calibri" panose="020F0502020204030204" pitchFamily="34" charset="0"/>
              </a:rPr>
              <a:t>Die Heilpädagogik antwortet: </a:t>
            </a:r>
            <a:r>
              <a:rPr lang="de-DE" b="1" i="1" dirty="0">
                <a:latin typeface="Calibri" panose="020F0502020204030204" pitchFamily="34" charset="0"/>
              </a:rPr>
              <a:t>„Wohin ich gehe, dorthin kannst du mir jetzt nicht folgen. Du wirst mir aber später folgen.”</a:t>
            </a:r>
            <a:r>
              <a:rPr lang="de-DE" b="1" dirty="0">
                <a:latin typeface="Calibri" panose="020F0502020204030204" pitchFamily="34" charset="0"/>
              </a:rPr>
              <a:t> </a:t>
            </a:r>
          </a:p>
        </p:txBody>
      </p:sp>
      <p:sp>
        <p:nvSpPr>
          <p:cNvPr id="4" name="Titel 3"/>
          <p:cNvSpPr>
            <a:spLocks noGrp="1"/>
          </p:cNvSpPr>
          <p:nvPr>
            <p:ph type="title"/>
          </p:nvPr>
        </p:nvSpPr>
        <p:spPr/>
        <p:txBody>
          <a:bodyPr/>
          <a:lstStyle/>
          <a:p>
            <a:r>
              <a:rPr lang="de-DE" b="1" i="1" dirty="0" smtClean="0">
                <a:solidFill>
                  <a:srgbClr val="002060"/>
                </a:solidFill>
                <a:latin typeface="Calibri" panose="020F0502020204030204" pitchFamily="34" charset="0"/>
              </a:rPr>
              <a:t>…quo </a:t>
            </a:r>
            <a:r>
              <a:rPr lang="de-DE" b="1" i="1" dirty="0" err="1" smtClean="0">
                <a:solidFill>
                  <a:srgbClr val="002060"/>
                </a:solidFill>
                <a:latin typeface="Calibri" panose="020F0502020204030204" pitchFamily="34" charset="0"/>
              </a:rPr>
              <a:t>vadis</a:t>
            </a:r>
            <a:r>
              <a:rPr lang="de-DE" b="1" i="1" dirty="0" smtClean="0">
                <a:solidFill>
                  <a:srgbClr val="002060"/>
                </a:solidFill>
                <a:latin typeface="Calibri" panose="020F0502020204030204" pitchFamily="34" charset="0"/>
              </a:rPr>
              <a:t> Heilpädagogik?</a:t>
            </a:r>
            <a:r>
              <a:rPr lang="de-DE" i="1" dirty="0" smtClean="0">
                <a:solidFill>
                  <a:srgbClr val="002060"/>
                </a:solidFill>
                <a:latin typeface="Calibri" panose="020F0502020204030204" pitchFamily="34" charset="0"/>
              </a:rPr>
              <a:t> </a:t>
            </a:r>
            <a:endParaRPr lang="de-DE"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48108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12"/>
          </p:nvPr>
        </p:nvSpPr>
        <p:spPr>
          <a:xfrm>
            <a:off x="611560" y="1412776"/>
            <a:ext cx="7990656" cy="4392488"/>
          </a:xfrm>
        </p:spPr>
        <p:txBody>
          <a:bodyPr/>
          <a:lstStyle/>
          <a:p>
            <a:r>
              <a:rPr lang="de-DE" b="1" dirty="0" smtClean="0">
                <a:latin typeface="Calibri" panose="020F0502020204030204" pitchFamily="34" charset="0"/>
              </a:rPr>
              <a:t>biologisch-medizinische Heilpädagogik</a:t>
            </a:r>
          </a:p>
          <a:p>
            <a:r>
              <a:rPr lang="de-DE" b="1" dirty="0" smtClean="0">
                <a:latin typeface="Calibri" panose="020F0502020204030204" pitchFamily="34" charset="0"/>
              </a:rPr>
              <a:t>religiös-theologische Heilpädagogik</a:t>
            </a:r>
          </a:p>
          <a:p>
            <a:r>
              <a:rPr lang="de-DE" b="1" dirty="0" smtClean="0">
                <a:latin typeface="Calibri" panose="020F0502020204030204" pitchFamily="34" charset="0"/>
              </a:rPr>
              <a:t>spirituell-deduktive Heilpädagogik</a:t>
            </a:r>
          </a:p>
          <a:p>
            <a:r>
              <a:rPr lang="de-DE" b="1" dirty="0" smtClean="0">
                <a:latin typeface="Calibri" panose="020F0502020204030204" pitchFamily="34" charset="0"/>
              </a:rPr>
              <a:t>soziologisch-heilpädagogische Heilpädagogik</a:t>
            </a:r>
          </a:p>
          <a:p>
            <a:r>
              <a:rPr lang="de-DE" b="1" dirty="0" smtClean="0">
                <a:latin typeface="Calibri" panose="020F0502020204030204" pitchFamily="34" charset="0"/>
              </a:rPr>
              <a:t>psychologisch-empiristische Heilpädagogik</a:t>
            </a:r>
          </a:p>
          <a:p>
            <a:r>
              <a:rPr lang="de-DE" b="1" dirty="0" smtClean="0">
                <a:latin typeface="Calibri" panose="020F0502020204030204" pitchFamily="34" charset="0"/>
              </a:rPr>
              <a:t>psychologisch-psychotherapeutische Heilpädagogik</a:t>
            </a:r>
          </a:p>
          <a:p>
            <a:r>
              <a:rPr lang="de-DE" b="1" dirty="0" smtClean="0">
                <a:latin typeface="Calibri" panose="020F0502020204030204" pitchFamily="34" charset="0"/>
              </a:rPr>
              <a:t>polit-ideologische Heilpädagogik</a:t>
            </a:r>
          </a:p>
          <a:p>
            <a:r>
              <a:rPr lang="de-DE" b="1" dirty="0" smtClean="0">
                <a:latin typeface="Calibri" panose="020F0502020204030204" pitchFamily="34" charset="0"/>
              </a:rPr>
              <a:t>personalistisch-kulturanthropologische Heilpädagogik</a:t>
            </a:r>
          </a:p>
          <a:p>
            <a:pPr marL="0" indent="0" algn="r">
              <a:buNone/>
            </a:pPr>
            <a:r>
              <a:rPr lang="de-DE" dirty="0" smtClean="0">
                <a:latin typeface="Calibri" panose="020F0502020204030204" pitchFamily="34" charset="0"/>
              </a:rPr>
              <a:t>(vgl. </a:t>
            </a:r>
            <a:r>
              <a:rPr lang="de-DE" dirty="0" err="1" smtClean="0">
                <a:latin typeface="Calibri" panose="020F0502020204030204" pitchFamily="34" charset="0"/>
              </a:rPr>
              <a:t>Kobi</a:t>
            </a:r>
            <a:r>
              <a:rPr lang="de-DE" dirty="0" smtClean="0">
                <a:latin typeface="Calibri" panose="020F0502020204030204" pitchFamily="34" charset="0"/>
              </a:rPr>
              <a:t> 2007, 347 ff.)</a:t>
            </a:r>
            <a:endParaRPr lang="de-DE" dirty="0">
              <a:latin typeface="Calibri" panose="020F0502020204030204" pitchFamily="34" charset="0"/>
            </a:endParaRPr>
          </a:p>
        </p:txBody>
      </p:sp>
      <p:sp>
        <p:nvSpPr>
          <p:cNvPr id="5" name="Titel 4"/>
          <p:cNvSpPr>
            <a:spLocks noGrp="1"/>
          </p:cNvSpPr>
          <p:nvPr>
            <p:ph type="title"/>
          </p:nvPr>
        </p:nvSpPr>
        <p:spPr/>
        <p:txBody>
          <a:bodyPr/>
          <a:lstStyle/>
          <a:p>
            <a:r>
              <a:rPr lang="de-DE" b="1" dirty="0">
                <a:solidFill>
                  <a:srgbClr val="000099"/>
                </a:solidFill>
                <a:latin typeface="Calibri" pitchFamily="34" charset="0"/>
                <a:ea typeface="Verdana" pitchFamily="34" charset="0"/>
                <a:cs typeface="Verdana" pitchFamily="34" charset="0"/>
              </a:rPr>
              <a:t>Woher bist du gekommen, Heilpädagogik?</a:t>
            </a:r>
          </a:p>
        </p:txBody>
      </p:sp>
    </p:spTree>
    <p:extLst>
      <p:ext uri="{BB962C8B-B14F-4D97-AF65-F5344CB8AC3E}">
        <p14:creationId xmlns:p14="http://schemas.microsoft.com/office/powerpoint/2010/main" val="259267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additive="base">
                                        <p:cTn id="38"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 calcmode="lin" valueType="num">
                                      <p:cBhvr additive="base">
                                        <p:cTn id="44"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 calcmode="lin" valueType="num">
                                      <p:cBhvr additive="base">
                                        <p:cTn id="50"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 calcmode="lin" valueType="num">
                                      <p:cBhvr additive="base">
                                        <p:cTn id="56"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6">
                                            <p:txEl>
                                              <p:pRg st="8" end="8"/>
                                            </p:txEl>
                                          </p:spTgt>
                                        </p:tgtEl>
                                        <p:attrNameLst>
                                          <p:attrName>style.visibility</p:attrName>
                                        </p:attrNameLst>
                                      </p:cBhvr>
                                      <p:to>
                                        <p:strVal val="visible"/>
                                      </p:to>
                                    </p:set>
                                    <p:anim calcmode="lin" valueType="num">
                                      <p:cBhvr additive="base">
                                        <p:cTn id="62" dur="5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3"/>
          <p:cNvSpPr txBox="1">
            <a:spLocks/>
          </p:cNvSpPr>
          <p:nvPr/>
        </p:nvSpPr>
        <p:spPr bwMode="auto">
          <a:xfrm>
            <a:off x="685800" y="234888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120000"/>
              </a:lnSpc>
              <a:spcBef>
                <a:spcPct val="0"/>
              </a:spcBef>
              <a:spcAft>
                <a:spcPct val="0"/>
              </a:spcAft>
              <a:defRPr sz="2000">
                <a:solidFill>
                  <a:schemeClr val="tx1"/>
                </a:solidFill>
                <a:latin typeface="+mj-lt"/>
                <a:ea typeface="+mj-ea"/>
                <a:cs typeface="+mj-cs"/>
              </a:defRPr>
            </a:lvl1pPr>
            <a:lvl2pPr algn="l" rtl="0" eaLnBrk="0" fontAlgn="base" hangingPunct="0">
              <a:lnSpc>
                <a:spcPct val="120000"/>
              </a:lnSpc>
              <a:spcBef>
                <a:spcPct val="0"/>
              </a:spcBef>
              <a:spcAft>
                <a:spcPct val="0"/>
              </a:spcAft>
              <a:defRPr sz="2800">
                <a:solidFill>
                  <a:schemeClr val="tx1"/>
                </a:solidFill>
                <a:latin typeface="Arial" charset="0"/>
                <a:ea typeface="ＭＳ Ｐゴシック" charset="-128"/>
                <a:cs typeface="ＭＳ Ｐゴシック" charset="-128"/>
              </a:defRPr>
            </a:lvl2pPr>
            <a:lvl3pPr algn="l" rtl="0" eaLnBrk="0" fontAlgn="base" hangingPunct="0">
              <a:lnSpc>
                <a:spcPct val="120000"/>
              </a:lnSpc>
              <a:spcBef>
                <a:spcPct val="0"/>
              </a:spcBef>
              <a:spcAft>
                <a:spcPct val="0"/>
              </a:spcAft>
              <a:defRPr sz="2800">
                <a:solidFill>
                  <a:schemeClr val="tx1"/>
                </a:solidFill>
                <a:latin typeface="Arial" charset="0"/>
                <a:ea typeface="ＭＳ Ｐゴシック" charset="-128"/>
                <a:cs typeface="ＭＳ Ｐゴシック" charset="-128"/>
              </a:defRPr>
            </a:lvl3pPr>
            <a:lvl4pPr algn="l" rtl="0" eaLnBrk="0" fontAlgn="base" hangingPunct="0">
              <a:lnSpc>
                <a:spcPct val="120000"/>
              </a:lnSpc>
              <a:spcBef>
                <a:spcPct val="0"/>
              </a:spcBef>
              <a:spcAft>
                <a:spcPct val="0"/>
              </a:spcAft>
              <a:defRPr sz="2800">
                <a:solidFill>
                  <a:schemeClr val="tx1"/>
                </a:solidFill>
                <a:latin typeface="Arial" charset="0"/>
                <a:ea typeface="ＭＳ Ｐゴシック" charset="-128"/>
                <a:cs typeface="ＭＳ Ｐゴシック" charset="-128"/>
              </a:defRPr>
            </a:lvl4pPr>
            <a:lvl5pPr algn="l" rtl="0" eaLnBrk="0" fontAlgn="base" hangingPunct="0">
              <a:lnSpc>
                <a:spcPct val="120000"/>
              </a:lnSpc>
              <a:spcBef>
                <a:spcPct val="0"/>
              </a:spcBef>
              <a:spcAft>
                <a:spcPct val="0"/>
              </a:spcAft>
              <a:defRPr sz="2800">
                <a:solidFill>
                  <a:schemeClr val="tx1"/>
                </a:solidFill>
                <a:latin typeface="Arial" charset="0"/>
                <a:ea typeface="ＭＳ Ｐゴシック" charset="-128"/>
                <a:cs typeface="ＭＳ Ｐゴシック" charset="-128"/>
              </a:defRPr>
            </a:lvl5pPr>
            <a:lvl6pPr marL="457200" algn="l" rtl="0" fontAlgn="base">
              <a:lnSpc>
                <a:spcPct val="120000"/>
              </a:lnSpc>
              <a:spcBef>
                <a:spcPct val="0"/>
              </a:spcBef>
              <a:spcAft>
                <a:spcPct val="0"/>
              </a:spcAft>
              <a:defRPr sz="2800">
                <a:solidFill>
                  <a:schemeClr val="tx2"/>
                </a:solidFill>
                <a:latin typeface="Arial" charset="0"/>
                <a:ea typeface="ＭＳ Ｐゴシック" charset="-128"/>
                <a:cs typeface="ＭＳ Ｐゴシック" charset="-128"/>
              </a:defRPr>
            </a:lvl6pPr>
            <a:lvl7pPr marL="914400" algn="l" rtl="0" fontAlgn="base">
              <a:lnSpc>
                <a:spcPct val="120000"/>
              </a:lnSpc>
              <a:spcBef>
                <a:spcPct val="0"/>
              </a:spcBef>
              <a:spcAft>
                <a:spcPct val="0"/>
              </a:spcAft>
              <a:defRPr sz="2800">
                <a:solidFill>
                  <a:schemeClr val="tx2"/>
                </a:solidFill>
                <a:latin typeface="Arial" charset="0"/>
                <a:ea typeface="ＭＳ Ｐゴシック" charset="-128"/>
                <a:cs typeface="ＭＳ Ｐゴシック" charset="-128"/>
              </a:defRPr>
            </a:lvl7pPr>
            <a:lvl8pPr marL="1371600" algn="l" rtl="0" fontAlgn="base">
              <a:lnSpc>
                <a:spcPct val="120000"/>
              </a:lnSpc>
              <a:spcBef>
                <a:spcPct val="0"/>
              </a:spcBef>
              <a:spcAft>
                <a:spcPct val="0"/>
              </a:spcAft>
              <a:defRPr sz="2800">
                <a:solidFill>
                  <a:schemeClr val="tx2"/>
                </a:solidFill>
                <a:latin typeface="Arial" charset="0"/>
                <a:ea typeface="ＭＳ Ｐゴシック" charset="-128"/>
                <a:cs typeface="ＭＳ Ｐゴシック" charset="-128"/>
              </a:defRPr>
            </a:lvl8pPr>
            <a:lvl9pPr marL="1828800" algn="l" rtl="0" fontAlgn="base">
              <a:lnSpc>
                <a:spcPct val="120000"/>
              </a:lnSpc>
              <a:spcBef>
                <a:spcPct val="0"/>
              </a:spcBef>
              <a:spcAft>
                <a:spcPct val="0"/>
              </a:spcAft>
              <a:defRPr sz="2800">
                <a:solidFill>
                  <a:schemeClr val="tx2"/>
                </a:solidFill>
                <a:latin typeface="Arial" charset="0"/>
                <a:ea typeface="ＭＳ Ｐゴシック" charset="-128"/>
                <a:cs typeface="ＭＳ Ｐゴシック" charset="-128"/>
              </a:defRPr>
            </a:lvl9pPr>
          </a:lstStyle>
          <a:p>
            <a:pPr algn="ctr"/>
            <a:r>
              <a:rPr lang="de-DE" sz="2800" b="1" kern="0" dirty="0" smtClean="0">
                <a:solidFill>
                  <a:srgbClr val="000099"/>
                </a:solidFill>
                <a:latin typeface="Calibri" pitchFamily="34" charset="0"/>
                <a:ea typeface="Verdana" pitchFamily="34" charset="0"/>
                <a:cs typeface="Verdana" pitchFamily="34" charset="0"/>
              </a:rPr>
              <a:t>Aufgaben der Heilpädagogik…</a:t>
            </a:r>
          </a:p>
        </p:txBody>
      </p:sp>
    </p:spTree>
    <p:extLst>
      <p:ext uri="{BB962C8B-B14F-4D97-AF65-F5344CB8AC3E}">
        <p14:creationId xmlns:p14="http://schemas.microsoft.com/office/powerpoint/2010/main" val="153909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12"/>
          </p:nvPr>
        </p:nvSpPr>
        <p:spPr>
          <a:xfrm>
            <a:off x="685800" y="1556792"/>
            <a:ext cx="7772400" cy="4248472"/>
          </a:xfrm>
        </p:spPr>
        <p:txBody>
          <a:bodyPr/>
          <a:lstStyle/>
          <a:p>
            <a:pPr marL="0" indent="0">
              <a:buNone/>
            </a:pPr>
            <a:r>
              <a:rPr lang="de-DE" b="1" dirty="0" smtClean="0">
                <a:latin typeface="Calibri" panose="020F0502020204030204" pitchFamily="34" charset="0"/>
              </a:rPr>
              <a:t>„…</a:t>
            </a:r>
            <a:r>
              <a:rPr lang="de-DE" b="1" dirty="0" smtClean="0">
                <a:solidFill>
                  <a:srgbClr val="002060"/>
                </a:solidFill>
                <a:latin typeface="Calibri" panose="020F0502020204030204" pitchFamily="34" charset="0"/>
              </a:rPr>
              <a:t>die </a:t>
            </a:r>
            <a:r>
              <a:rPr lang="de-DE" b="1" dirty="0" err="1" smtClean="0">
                <a:solidFill>
                  <a:srgbClr val="002060"/>
                </a:solidFill>
                <a:latin typeface="Calibri" panose="020F0502020204030204" pitchFamily="34" charset="0"/>
              </a:rPr>
              <a:t>terra</a:t>
            </a:r>
            <a:r>
              <a:rPr lang="de-DE" b="1" dirty="0" smtClean="0">
                <a:solidFill>
                  <a:srgbClr val="002060"/>
                </a:solidFill>
                <a:latin typeface="Calibri" panose="020F0502020204030204" pitchFamily="34" charset="0"/>
              </a:rPr>
              <a:t> </a:t>
            </a:r>
            <a:r>
              <a:rPr lang="de-DE" b="1" dirty="0" err="1" smtClean="0">
                <a:solidFill>
                  <a:srgbClr val="002060"/>
                </a:solidFill>
                <a:latin typeface="Calibri" panose="020F0502020204030204" pitchFamily="34" charset="0"/>
              </a:rPr>
              <a:t>incognta</a:t>
            </a:r>
            <a:r>
              <a:rPr lang="de-DE" b="1" dirty="0" smtClean="0">
                <a:solidFill>
                  <a:srgbClr val="002060"/>
                </a:solidFill>
                <a:latin typeface="Calibri" panose="020F0502020204030204" pitchFamily="34" charset="0"/>
              </a:rPr>
              <a:t> des Soseins </a:t>
            </a:r>
            <a:r>
              <a:rPr lang="de-DE" b="1" i="1" dirty="0" smtClean="0">
                <a:latin typeface="Calibri" panose="020F0502020204030204" pitchFamily="34" charset="0"/>
              </a:rPr>
              <a:t>dieses</a:t>
            </a:r>
            <a:r>
              <a:rPr lang="de-DE" b="1" dirty="0" smtClean="0">
                <a:latin typeface="Calibri" panose="020F0502020204030204" pitchFamily="34" charset="0"/>
              </a:rPr>
              <a:t> (behinderten) </a:t>
            </a:r>
            <a:r>
              <a:rPr lang="de-DE" b="1" i="1" dirty="0" smtClean="0">
                <a:latin typeface="Calibri" panose="020F0502020204030204" pitchFamily="34" charset="0"/>
              </a:rPr>
              <a:t>Kindes</a:t>
            </a:r>
            <a:r>
              <a:rPr lang="de-DE" b="1" dirty="0" smtClean="0">
                <a:latin typeface="Calibri" panose="020F0502020204030204" pitchFamily="34" charset="0"/>
              </a:rPr>
              <a:t>, das von Seiten der </a:t>
            </a:r>
            <a:r>
              <a:rPr lang="de-DE" b="1" dirty="0">
                <a:latin typeface="Calibri" panose="020F0502020204030204" pitchFamily="34" charset="0"/>
              </a:rPr>
              <a:t>R</a:t>
            </a:r>
            <a:r>
              <a:rPr lang="de-DE" b="1" dirty="0" smtClean="0">
                <a:latin typeface="Calibri" panose="020F0502020204030204" pitchFamily="34" charset="0"/>
              </a:rPr>
              <a:t>egelpädagogik oft </a:t>
            </a:r>
            <a:r>
              <a:rPr lang="de-DE" b="1" i="1" dirty="0" smtClean="0">
                <a:latin typeface="Calibri" panose="020F0502020204030204" pitchFamily="34" charset="0"/>
              </a:rPr>
              <a:t>wegen</a:t>
            </a:r>
          </a:p>
          <a:p>
            <a:pPr>
              <a:buFont typeface="Symbol" panose="05050102010706020507" pitchFamily="18" charset="2"/>
              <a:buChar char="-"/>
            </a:pPr>
            <a:r>
              <a:rPr lang="de-DE" sz="1600" b="1" dirty="0" smtClean="0">
                <a:latin typeface="Calibri" panose="020F0502020204030204" pitchFamily="34" charset="0"/>
              </a:rPr>
              <a:t>seiner Nicht-Verstehbarkeit,</a:t>
            </a:r>
          </a:p>
          <a:p>
            <a:pPr>
              <a:buFont typeface="Symbol" panose="05050102010706020507" pitchFamily="18" charset="2"/>
              <a:buChar char="-"/>
            </a:pPr>
            <a:r>
              <a:rPr lang="de-DE" sz="1600" b="1" dirty="0" smtClean="0">
                <a:latin typeface="Calibri" panose="020F0502020204030204" pitchFamily="34" charset="0"/>
              </a:rPr>
              <a:t>seiner Unkultiviertheit/</a:t>
            </a:r>
            <a:r>
              <a:rPr lang="de-DE" sz="1600" b="1" dirty="0" err="1" smtClean="0">
                <a:latin typeface="Calibri" panose="020F0502020204030204" pitchFamily="34" charset="0"/>
              </a:rPr>
              <a:t>Verwahrlostheit</a:t>
            </a:r>
            <a:r>
              <a:rPr lang="de-DE" sz="1600" b="1" dirty="0" smtClean="0">
                <a:latin typeface="Calibri" panose="020F0502020204030204" pitchFamily="34" charset="0"/>
              </a:rPr>
              <a:t>,</a:t>
            </a:r>
          </a:p>
          <a:p>
            <a:pPr>
              <a:buFont typeface="Symbol" panose="05050102010706020507" pitchFamily="18" charset="2"/>
              <a:buChar char="-"/>
            </a:pPr>
            <a:r>
              <a:rPr lang="de-DE" sz="1600" b="1" dirty="0" smtClean="0">
                <a:latin typeface="Calibri" panose="020F0502020204030204" pitchFamily="34" charset="0"/>
              </a:rPr>
              <a:t>seiner Sprachlosigkeit/Dialogunfähigkeit,</a:t>
            </a:r>
          </a:p>
          <a:p>
            <a:pPr>
              <a:buFont typeface="Symbol" panose="05050102010706020507" pitchFamily="18" charset="2"/>
              <a:buChar char="-"/>
            </a:pPr>
            <a:r>
              <a:rPr lang="de-DE" sz="1600" b="1" dirty="0" smtClean="0">
                <a:latin typeface="Calibri" panose="020F0502020204030204" pitchFamily="34" charset="0"/>
              </a:rPr>
              <a:t>seiner </a:t>
            </a:r>
            <a:r>
              <a:rPr lang="de-DE" sz="1600" b="1" dirty="0" err="1" smtClean="0">
                <a:latin typeface="Calibri" panose="020F0502020204030204" pitchFamily="34" charset="0"/>
              </a:rPr>
              <a:t>stagnatiosbedingten</a:t>
            </a:r>
            <a:r>
              <a:rPr lang="de-DE" sz="1600" b="1" dirty="0" smtClean="0">
                <a:latin typeface="Calibri" panose="020F0502020204030204" pitchFamily="34" charset="0"/>
              </a:rPr>
              <a:t> Geschichtslosigkeit,</a:t>
            </a:r>
          </a:p>
          <a:p>
            <a:pPr>
              <a:buFont typeface="Symbol" panose="05050102010706020507" pitchFamily="18" charset="2"/>
              <a:buChar char="-"/>
            </a:pPr>
            <a:r>
              <a:rPr lang="de-DE" sz="1600" b="1" dirty="0" smtClean="0">
                <a:latin typeface="Calibri" panose="020F0502020204030204" pitchFamily="34" charset="0"/>
              </a:rPr>
              <a:t>seiner kaum fassbaren/brüchigen Identität,</a:t>
            </a:r>
          </a:p>
          <a:p>
            <a:pPr>
              <a:buFont typeface="Symbol" panose="05050102010706020507" pitchFamily="18" charset="2"/>
              <a:buChar char="-"/>
            </a:pPr>
            <a:r>
              <a:rPr lang="de-DE" sz="1600" b="1" dirty="0" smtClean="0">
                <a:latin typeface="Calibri" panose="020F0502020204030204" pitchFamily="34" charset="0"/>
              </a:rPr>
              <a:t>seiner scholastischen Untauglichkeit/beschränkten Bildsamkeit,</a:t>
            </a:r>
          </a:p>
          <a:p>
            <a:pPr>
              <a:buFont typeface="Symbol" panose="05050102010706020507" pitchFamily="18" charset="2"/>
              <a:buChar char="-"/>
            </a:pPr>
            <a:r>
              <a:rPr lang="de-DE" sz="1600" b="1" dirty="0" smtClean="0">
                <a:latin typeface="Calibri" panose="020F0502020204030204" pitchFamily="34" charset="0"/>
              </a:rPr>
              <a:t>seines – zumal geistig behinderten/behindernden – </a:t>
            </a:r>
            <a:r>
              <a:rPr lang="de-DE" sz="1600" b="1" dirty="0" err="1" smtClean="0">
                <a:latin typeface="Calibri" panose="020F0502020204030204" pitchFamily="34" charset="0"/>
              </a:rPr>
              <a:t>Behindertseins</a:t>
            </a:r>
            <a:r>
              <a:rPr lang="de-DE" sz="1600" b="1" dirty="0" smtClean="0">
                <a:latin typeface="Calibri" panose="020F0502020204030204" pitchFamily="34" charset="0"/>
              </a:rPr>
              <a:t>,</a:t>
            </a:r>
          </a:p>
          <a:p>
            <a:pPr>
              <a:buFont typeface="Symbol" panose="05050102010706020507" pitchFamily="18" charset="2"/>
              <a:buChar char="-"/>
            </a:pPr>
            <a:r>
              <a:rPr lang="de-DE" sz="1600" b="1" dirty="0" smtClean="0">
                <a:latin typeface="Calibri" panose="020F0502020204030204" pitchFamily="34" charset="0"/>
              </a:rPr>
              <a:t>seiner mangelhaften Wertempfänglichkeit/Gemeinschaftswidrigkeit und</a:t>
            </a:r>
          </a:p>
          <a:p>
            <a:pPr>
              <a:buFont typeface="Symbol" panose="05050102010706020507" pitchFamily="18" charset="2"/>
              <a:buChar char="-"/>
            </a:pPr>
            <a:r>
              <a:rPr lang="de-DE" sz="1600" b="1" dirty="0" smtClean="0">
                <a:latin typeface="Calibri" panose="020F0502020204030204" pitchFamily="34" charset="0"/>
              </a:rPr>
              <a:t>damit generell auf Grund unzureichend erfüllbarer Kernanliegen (…) geisteswissenschaftlicher Pädagogik</a:t>
            </a:r>
          </a:p>
          <a:p>
            <a:pPr marL="0" indent="0">
              <a:buNone/>
            </a:pPr>
            <a:r>
              <a:rPr lang="de-DE" sz="1600" b="1" dirty="0">
                <a:latin typeface="Calibri" panose="020F0502020204030204" pitchFamily="34" charset="0"/>
              </a:rPr>
              <a:t>d</a:t>
            </a:r>
            <a:r>
              <a:rPr lang="de-DE" sz="1600" b="1" dirty="0" smtClean="0">
                <a:latin typeface="Calibri" panose="020F0502020204030204" pitchFamily="34" charset="0"/>
              </a:rPr>
              <a:t>er Heilpädagogik überantwortet wird“</a:t>
            </a:r>
          </a:p>
          <a:p>
            <a:pPr marL="0" indent="0" algn="r">
              <a:buNone/>
            </a:pPr>
            <a:r>
              <a:rPr lang="de-DE" sz="1600" b="1" dirty="0" smtClean="0">
                <a:latin typeface="Calibri" panose="020F0502020204030204" pitchFamily="34" charset="0"/>
              </a:rPr>
              <a:t>(</a:t>
            </a:r>
            <a:r>
              <a:rPr lang="de-DE" sz="1600" b="1" dirty="0" err="1" smtClean="0">
                <a:latin typeface="Calibri" panose="020F0502020204030204" pitchFamily="34" charset="0"/>
              </a:rPr>
              <a:t>Kobi</a:t>
            </a:r>
            <a:r>
              <a:rPr lang="de-DE" sz="1600" b="1" dirty="0" smtClean="0">
                <a:latin typeface="Calibri" panose="020F0502020204030204" pitchFamily="34" charset="0"/>
              </a:rPr>
              <a:t> 2007, 352)</a:t>
            </a:r>
            <a:endParaRPr lang="de-DE" sz="1600" b="1" dirty="0">
              <a:latin typeface="Calibri" panose="020F0502020204030204" pitchFamily="34" charset="0"/>
            </a:endParaRPr>
          </a:p>
        </p:txBody>
      </p:sp>
      <p:sp>
        <p:nvSpPr>
          <p:cNvPr id="5" name="Titel 4"/>
          <p:cNvSpPr>
            <a:spLocks noGrp="1"/>
          </p:cNvSpPr>
          <p:nvPr>
            <p:ph type="title"/>
          </p:nvPr>
        </p:nvSpPr>
        <p:spPr/>
        <p:txBody>
          <a:bodyPr/>
          <a:lstStyle/>
          <a:p>
            <a:r>
              <a:rPr lang="de-DE" b="1" dirty="0">
                <a:solidFill>
                  <a:srgbClr val="000099"/>
                </a:solidFill>
                <a:latin typeface="Calibri" pitchFamily="34" charset="0"/>
                <a:ea typeface="Verdana" pitchFamily="34" charset="0"/>
                <a:cs typeface="Verdana" pitchFamily="34" charset="0"/>
              </a:rPr>
              <a:t>Ausgangspunkt (beispielsweise bei Paul Moor)</a:t>
            </a:r>
          </a:p>
        </p:txBody>
      </p:sp>
    </p:spTree>
    <p:extLst>
      <p:ext uri="{BB962C8B-B14F-4D97-AF65-F5344CB8AC3E}">
        <p14:creationId xmlns:p14="http://schemas.microsoft.com/office/powerpoint/2010/main" val="101478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dissolv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dissolv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dissolv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dissolve">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dissolve">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dissolve">
                                      <p:cBhvr>
                                        <p:cTn id="39" dur="5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dissolve">
                                      <p:cBhvr>
                                        <p:cTn id="44" dur="500"/>
                                        <p:tgtEl>
                                          <p:spTgt spid="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dissolve">
                                      <p:cBhvr>
                                        <p:cTn id="49" dur="500"/>
                                        <p:tgtEl>
                                          <p:spTgt spid="6">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6">
                                            <p:txEl>
                                              <p:pRg st="8" end="8"/>
                                            </p:txEl>
                                          </p:spTgt>
                                        </p:tgtEl>
                                        <p:attrNameLst>
                                          <p:attrName>style.visibility</p:attrName>
                                        </p:attrNameLst>
                                      </p:cBhvr>
                                      <p:to>
                                        <p:strVal val="visible"/>
                                      </p:to>
                                    </p:set>
                                    <p:animEffect transition="in" filter="dissolve">
                                      <p:cBhvr>
                                        <p:cTn id="54" dur="500"/>
                                        <p:tgtEl>
                                          <p:spTgt spid="6">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6">
                                            <p:txEl>
                                              <p:pRg st="9" end="9"/>
                                            </p:txEl>
                                          </p:spTgt>
                                        </p:tgtEl>
                                        <p:attrNameLst>
                                          <p:attrName>style.visibility</p:attrName>
                                        </p:attrNameLst>
                                      </p:cBhvr>
                                      <p:to>
                                        <p:strVal val="visible"/>
                                      </p:to>
                                    </p:set>
                                    <p:animEffect transition="in" filter="dissolve">
                                      <p:cBhvr>
                                        <p:cTn id="59" dur="500"/>
                                        <p:tgtEl>
                                          <p:spTgt spid="6">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6">
                                            <p:txEl>
                                              <p:pRg st="10" end="10"/>
                                            </p:txEl>
                                          </p:spTgt>
                                        </p:tgtEl>
                                        <p:attrNameLst>
                                          <p:attrName>style.visibility</p:attrName>
                                        </p:attrNameLst>
                                      </p:cBhvr>
                                      <p:to>
                                        <p:strVal val="visible"/>
                                      </p:to>
                                    </p:set>
                                    <p:animEffect transition="in" filter="dissolve">
                                      <p:cBhvr>
                                        <p:cTn id="64" dur="500"/>
                                        <p:tgtEl>
                                          <p:spTgt spid="6">
                                            <p:txEl>
                                              <p:pRg st="10" end="1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6">
                                            <p:txEl>
                                              <p:pRg st="11" end="11"/>
                                            </p:txEl>
                                          </p:spTgt>
                                        </p:tgtEl>
                                        <p:attrNameLst>
                                          <p:attrName>style.visibility</p:attrName>
                                        </p:attrNameLst>
                                      </p:cBhvr>
                                      <p:to>
                                        <p:strVal val="visible"/>
                                      </p:to>
                                    </p:set>
                                    <p:animEffect transition="in" filter="dissolve">
                                      <p:cBhvr>
                                        <p:cTn id="69"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2"/>
          </p:nvPr>
        </p:nvSpPr>
        <p:spPr>
          <a:xfrm>
            <a:off x="467544" y="1412776"/>
            <a:ext cx="8352928" cy="4464496"/>
          </a:xfrm>
        </p:spPr>
        <p:txBody>
          <a:bodyPr/>
          <a:lstStyle/>
          <a:p>
            <a:pPr marL="0" indent="0">
              <a:buNone/>
            </a:pPr>
            <a:endParaRPr lang="de-DE" dirty="0" smtClean="0">
              <a:latin typeface="Calibri" panose="020F0502020204030204" pitchFamily="34" charset="0"/>
            </a:endParaRPr>
          </a:p>
          <a:p>
            <a:pPr marL="0" indent="0">
              <a:buNone/>
            </a:pPr>
            <a:r>
              <a:rPr lang="de-DE" b="1" dirty="0" smtClean="0">
                <a:latin typeface="Calibri" panose="020F0502020204030204" pitchFamily="34" charset="0"/>
              </a:rPr>
              <a:t>„…die besonderen Lern-, Verhaltens-, Erlebens- oder besonderen sozialen Situationen ‚der Behinderten‘…“</a:t>
            </a:r>
          </a:p>
          <a:p>
            <a:pPr marL="0" indent="0" algn="r">
              <a:buNone/>
            </a:pPr>
            <a:r>
              <a:rPr lang="de-DE" dirty="0" smtClean="0">
                <a:latin typeface="Calibri" panose="020F0502020204030204" pitchFamily="34" charset="0"/>
              </a:rPr>
              <a:t>(Moser/Sasse 2008, 21)</a:t>
            </a:r>
          </a:p>
          <a:p>
            <a:pPr marL="0" indent="0">
              <a:buNone/>
            </a:pPr>
            <a:endParaRPr lang="de-DE" dirty="0" smtClean="0">
              <a:latin typeface="Calibri" panose="020F0502020204030204" pitchFamily="34" charset="0"/>
            </a:endParaRPr>
          </a:p>
          <a:p>
            <a:pPr marL="0" indent="0">
              <a:buNone/>
            </a:pPr>
            <a:r>
              <a:rPr lang="de-DE" b="1" dirty="0" smtClean="0">
                <a:latin typeface="Calibri" panose="020F0502020204030204" pitchFamily="34" charset="0"/>
              </a:rPr>
              <a:t>„Als </a:t>
            </a:r>
            <a:r>
              <a:rPr lang="de-DE" b="1" dirty="0">
                <a:latin typeface="Calibri" panose="020F0502020204030204" pitchFamily="34" charset="0"/>
              </a:rPr>
              <a:t>Disziplin der Pädagogik befasst sich die Heilpädagogik mit der Beeinträchtigung von Teilhabemöglichkeiten von Kindern, </a:t>
            </a:r>
            <a:r>
              <a:rPr lang="de-DE" b="1" dirty="0" smtClean="0">
                <a:latin typeface="Calibri" panose="020F0502020204030204" pitchFamily="34" charset="0"/>
              </a:rPr>
              <a:t>Jugendlichen und </a:t>
            </a:r>
            <a:r>
              <a:rPr lang="de-DE" b="1" dirty="0">
                <a:latin typeface="Calibri" panose="020F0502020204030204" pitchFamily="34" charset="0"/>
              </a:rPr>
              <a:t>Erwachsenen mit erhöhtem Unterstützungs- und Förderbedarf aufgrund individueller, sozialer oder psychischer </a:t>
            </a:r>
            <a:r>
              <a:rPr lang="de-DE" b="1" dirty="0" smtClean="0">
                <a:latin typeface="Calibri" panose="020F0502020204030204" pitchFamily="34" charset="0"/>
              </a:rPr>
              <a:t>Beeinträchtigung und </a:t>
            </a:r>
            <a:r>
              <a:rPr lang="de-DE" b="1" dirty="0">
                <a:latin typeface="Calibri" panose="020F0502020204030204" pitchFamily="34" charset="0"/>
              </a:rPr>
              <a:t>/ oder </a:t>
            </a:r>
            <a:r>
              <a:rPr lang="de-DE" b="1" dirty="0" smtClean="0">
                <a:latin typeface="Calibri" panose="020F0502020204030204" pitchFamily="34" charset="0"/>
              </a:rPr>
              <a:t>Benachteiligung“</a:t>
            </a:r>
          </a:p>
          <a:p>
            <a:pPr marL="0" indent="0" algn="r">
              <a:buNone/>
            </a:pPr>
            <a:r>
              <a:rPr lang="de-DE" sz="800" b="1" dirty="0">
                <a:latin typeface="Calibri" panose="020F0502020204030204" pitchFamily="34" charset="0"/>
              </a:rPr>
              <a:t>Gemeinsame Stellungnahme des Berufs- </a:t>
            </a:r>
            <a:r>
              <a:rPr lang="de-DE" sz="800" b="1" dirty="0" smtClean="0">
                <a:latin typeface="Calibri" panose="020F0502020204030204" pitchFamily="34" charset="0"/>
              </a:rPr>
              <a:t>und Fachverbandes </a:t>
            </a:r>
            <a:r>
              <a:rPr lang="de-DE" sz="800" b="1" dirty="0">
                <a:latin typeface="Calibri" panose="020F0502020204030204" pitchFamily="34" charset="0"/>
              </a:rPr>
              <a:t>Heilpädagogik (BHP) e.V., </a:t>
            </a:r>
            <a:r>
              <a:rPr lang="de-DE" sz="800" b="1" dirty="0" smtClean="0">
                <a:latin typeface="Calibri" panose="020F0502020204030204" pitchFamily="34" charset="0"/>
              </a:rPr>
              <a:t>der Ständigen </a:t>
            </a:r>
            <a:r>
              <a:rPr lang="de-DE" sz="800" b="1" dirty="0">
                <a:latin typeface="Calibri" panose="020F0502020204030204" pitchFamily="34" charset="0"/>
              </a:rPr>
              <a:t>Konferenz von </a:t>
            </a:r>
            <a:r>
              <a:rPr lang="de-DE" sz="800" b="1" dirty="0" smtClean="0">
                <a:latin typeface="Calibri" panose="020F0502020204030204" pitchFamily="34" charset="0"/>
              </a:rPr>
              <a:t>Ausbildungsstätten für </a:t>
            </a:r>
            <a:r>
              <a:rPr lang="de-DE" sz="800" b="1" dirty="0">
                <a:latin typeface="Calibri" panose="020F0502020204030204" pitchFamily="34" charset="0"/>
              </a:rPr>
              <a:t>Heilpädagogik in der </a:t>
            </a:r>
            <a:r>
              <a:rPr lang="de-DE" sz="800" b="1" dirty="0" smtClean="0">
                <a:latin typeface="Calibri" panose="020F0502020204030204" pitchFamily="34" charset="0"/>
              </a:rPr>
              <a:t>Bundesrepublik Deutschland </a:t>
            </a:r>
            <a:r>
              <a:rPr lang="de-DE" sz="800" b="1" dirty="0">
                <a:latin typeface="Calibri" panose="020F0502020204030204" pitchFamily="34" charset="0"/>
              </a:rPr>
              <a:t>(STK) und des </a:t>
            </a:r>
            <a:r>
              <a:rPr lang="de-DE" sz="800" b="1" dirty="0" smtClean="0">
                <a:latin typeface="Calibri" panose="020F0502020204030204" pitchFamily="34" charset="0"/>
              </a:rPr>
              <a:t>Fachbereichstages Heilpädagogik </a:t>
            </a:r>
            <a:r>
              <a:rPr lang="de-DE" sz="800" b="1" dirty="0">
                <a:latin typeface="Calibri" panose="020F0502020204030204" pitchFamily="34" charset="0"/>
              </a:rPr>
              <a:t>bei der </a:t>
            </a:r>
            <a:r>
              <a:rPr lang="de-DE" sz="800" b="1" dirty="0" smtClean="0">
                <a:latin typeface="Calibri" panose="020F0502020204030204" pitchFamily="34" charset="0"/>
              </a:rPr>
              <a:t>Hochschulrektorenkonferenz zur </a:t>
            </a:r>
            <a:r>
              <a:rPr lang="de-DE" sz="800" b="1" dirty="0">
                <a:latin typeface="Calibri" panose="020F0502020204030204" pitchFamily="34" charset="0"/>
              </a:rPr>
              <a:t>Umsetzung der </a:t>
            </a:r>
            <a:r>
              <a:rPr lang="de-DE" sz="800" b="1" dirty="0" smtClean="0">
                <a:latin typeface="Calibri" panose="020F0502020204030204" pitchFamily="34" charset="0"/>
              </a:rPr>
              <a:t>UN-Behindertenrechtskonvention (2012).</a:t>
            </a:r>
            <a:endParaRPr lang="de-DE" sz="800" dirty="0">
              <a:latin typeface="Calibri" panose="020F0502020204030204" pitchFamily="34" charset="0"/>
            </a:endParaRPr>
          </a:p>
        </p:txBody>
      </p:sp>
      <p:sp>
        <p:nvSpPr>
          <p:cNvPr id="3" name="Titel 2"/>
          <p:cNvSpPr>
            <a:spLocks noGrp="1"/>
          </p:cNvSpPr>
          <p:nvPr>
            <p:ph type="title"/>
          </p:nvPr>
        </p:nvSpPr>
        <p:spPr/>
        <p:txBody>
          <a:bodyPr/>
          <a:lstStyle/>
          <a:p>
            <a:r>
              <a:rPr lang="de-DE" b="1" dirty="0" smtClean="0">
                <a:solidFill>
                  <a:srgbClr val="000099"/>
                </a:solidFill>
                <a:latin typeface="Calibri" pitchFamily="34" charset="0"/>
                <a:ea typeface="Verdana" pitchFamily="34" charset="0"/>
                <a:cs typeface="Verdana" pitchFamily="34" charset="0"/>
              </a:rPr>
              <a:t>…im </a:t>
            </a:r>
            <a:r>
              <a:rPr lang="de-DE" b="1" dirty="0">
                <a:solidFill>
                  <a:srgbClr val="000099"/>
                </a:solidFill>
                <a:latin typeface="Calibri" pitchFamily="34" charset="0"/>
                <a:ea typeface="Verdana" pitchFamily="34" charset="0"/>
                <a:cs typeface="Verdana" pitchFamily="34" charset="0"/>
              </a:rPr>
              <a:t>Fokus</a:t>
            </a:r>
          </a:p>
        </p:txBody>
      </p:sp>
    </p:spTree>
    <p:extLst>
      <p:ext uri="{BB962C8B-B14F-4D97-AF65-F5344CB8AC3E}">
        <p14:creationId xmlns:p14="http://schemas.microsoft.com/office/powerpoint/2010/main" val="204345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1000"/>
                                        <p:tgtEl>
                                          <p:spTgt spid="2">
                                            <p:txEl>
                                              <p:pRg st="5" end="5"/>
                                            </p:txEl>
                                          </p:spTgt>
                                        </p:tgtEl>
                                      </p:cBhvr>
                                    </p:animEffect>
                                    <p:anim calcmode="lin" valueType="num">
                                      <p:cBhvr>
                                        <p:cTn id="3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3600" b="0" i="0" u="none" strike="noStrike" cap="none" normalizeH="0" baseline="0">
            <a:ln>
              <a:noFill/>
            </a:ln>
            <a:solidFill>
              <a:schemeClr val="tx2"/>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3600" b="0" i="0" u="none" strike="noStrike" cap="none" normalizeH="0" baseline="0">
            <a:ln>
              <a:noFill/>
            </a:ln>
            <a:solidFill>
              <a:schemeClr val="tx2"/>
            </a:solidFill>
            <a:effectLst/>
            <a:latin typeface="Arial" charset="0"/>
            <a:ea typeface="ＭＳ Ｐゴシック" charset="-128"/>
            <a:cs typeface="ＭＳ Ｐゴシック"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1931</Words>
  <Application>Microsoft Office PowerPoint</Application>
  <PresentationFormat>Bildschirmpräsentation (4:3)</PresentationFormat>
  <Paragraphs>206</Paragraphs>
  <Slides>35</Slides>
  <Notes>4</Notes>
  <HiddenSlides>0</HiddenSlides>
  <MMClips>0</MMClips>
  <ScaleCrop>false</ScaleCrop>
  <HeadingPairs>
    <vt:vector size="4" baseType="variant">
      <vt:variant>
        <vt:lpstr>Design</vt:lpstr>
      </vt:variant>
      <vt:variant>
        <vt:i4>1</vt:i4>
      </vt:variant>
      <vt:variant>
        <vt:lpstr>Folientitel</vt:lpstr>
      </vt:variant>
      <vt:variant>
        <vt:i4>35</vt:i4>
      </vt:variant>
    </vt:vector>
  </HeadingPairs>
  <TitlesOfParts>
    <vt:vector size="36" baseType="lpstr">
      <vt:lpstr>Leere Präsentation</vt:lpstr>
      <vt:lpstr>Quo vadis Heilpädagogik? Aufgaben, Herausforderungen und Perspektiven einer Fachdisziplin in Spannungsfeldern Vortrag im Rahmen des Internationalen Kongresses der IGhB I 49. Bundesfachtagung bhp e.v. am 15.11.2015 in Berlin</vt:lpstr>
      <vt:lpstr>PowerPoint-Präsentation</vt:lpstr>
      <vt:lpstr>Quo vadis? </vt:lpstr>
      <vt:lpstr>Quo vadis? </vt:lpstr>
      <vt:lpstr>…quo vadis Heilpädagogik? </vt:lpstr>
      <vt:lpstr>Woher bist du gekommen, Heilpädagogik?</vt:lpstr>
      <vt:lpstr>PowerPoint-Präsentation</vt:lpstr>
      <vt:lpstr>Ausgangspunkt (beispielsweise bei Paul Moor)</vt:lpstr>
      <vt:lpstr>…im Fokus</vt:lpstr>
      <vt:lpstr>…Behinderungsbegriff</vt:lpstr>
      <vt:lpstr>PowerPoint-Präsentation</vt:lpstr>
      <vt:lpstr>Herausforderungen…</vt:lpstr>
      <vt:lpstr>…gibt es überhaupt (noch) die Heilpädagogik?</vt:lpstr>
      <vt:lpstr>…das Besondere oder das Allgemeine?</vt:lpstr>
      <vt:lpstr>…grundlegendes Dilemma</vt:lpstr>
      <vt:lpstr>Kernproblem und Kernperspektive</vt:lpstr>
      <vt:lpstr>PowerPoint-Präsentation</vt:lpstr>
      <vt:lpstr>Die Dogmen der Heil- und Sonderpädagogik (Feuser 1995)</vt:lpstr>
      <vt:lpstr>…frühe Einsichten…</vt:lpstr>
      <vt:lpstr>Herausforderung: Abschließende Bemerkungen über den ersten Staatenbericht Deutschlands</vt:lpstr>
      <vt:lpstr>PowerPoint-Präsentation</vt:lpstr>
      <vt:lpstr>Exklusionsrisiko Behinderung</vt:lpstr>
      <vt:lpstr>PowerPoint-Präsentation</vt:lpstr>
      <vt:lpstr>PowerPoint-Präsentation</vt:lpstr>
      <vt:lpstr>Perspektive ‚inklusives Gemeinwesen‘</vt:lpstr>
      <vt:lpstr>Folgen Perspektive ‚inklusives Gemeinwesen‘</vt:lpstr>
      <vt:lpstr>Perspektive ‚inklusives Hilfesystem‘</vt:lpstr>
      <vt:lpstr>Perspektive: Sozialraumorientierung</vt:lpstr>
      <vt:lpstr>Der Soziale Raum – P. Bourdieu</vt:lpstr>
      <vt:lpstr>negatives Szenario: …soziale Felder an Grenzsituationen…</vt:lpstr>
      <vt:lpstr>Heilpädagogik als Menschenrechtsprofession</vt:lpstr>
      <vt:lpstr>…gegen Prozesse der Ausgrenzung</vt:lpstr>
      <vt:lpstr>…was zu tun wäre…</vt:lpstr>
      <vt:lpstr>Philosophie der Befreiung (Enrique Dussel)</vt:lpstr>
      <vt:lpstr>PowerPoint-Präsentation</vt:lpstr>
    </vt:vector>
  </TitlesOfParts>
  <Company>Office 2004 Test Drive-Benutzer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Office 2004 Test Drive-Benutzer</dc:creator>
  <cp:lastModifiedBy>Tania Helberg</cp:lastModifiedBy>
  <cp:revision>201</cp:revision>
  <dcterms:created xsi:type="dcterms:W3CDTF">2011-04-05T14:40:11Z</dcterms:created>
  <dcterms:modified xsi:type="dcterms:W3CDTF">2015-12-01T15:22:02Z</dcterms:modified>
</cp:coreProperties>
</file>