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150"/>
    <a:srgbClr val="E6D7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76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669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998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0613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847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913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0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267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4668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615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BE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"/>
            <a:ext cx="457200" cy="6858010"/>
          </a:xfrm>
          <a:prstGeom prst="rect">
            <a:avLst/>
          </a:prstGeom>
          <a:solidFill>
            <a:srgbClr val="48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2" name="Rechteck 11"/>
          <p:cNvSpPr/>
          <p:nvPr/>
        </p:nvSpPr>
        <p:spPr>
          <a:xfrm>
            <a:off x="0" y="0"/>
            <a:ext cx="9144000" cy="1825624"/>
          </a:xfrm>
          <a:prstGeom prst="rect">
            <a:avLst/>
          </a:prstGeom>
          <a:solidFill>
            <a:srgbClr val="D8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1" y="203201"/>
            <a:ext cx="6424083" cy="148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2028824"/>
            <a:ext cx="7886700" cy="4130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7" name="Gerader Verbinder 6"/>
          <p:cNvCxnSpPr/>
          <p:nvPr/>
        </p:nvCxnSpPr>
        <p:spPr bwMode="auto">
          <a:xfrm>
            <a:off x="0" y="629658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4851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hteck 15"/>
          <p:cNvSpPr/>
          <p:nvPr/>
        </p:nvSpPr>
        <p:spPr>
          <a:xfrm>
            <a:off x="4559507" y="6487177"/>
            <a:ext cx="409554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675" baseline="0" dirty="0" smtClean="0">
                <a:solidFill>
                  <a:srgbClr val="485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Michaelkirchstraße 17/18 | D-10179 Berlin</a:t>
            </a:r>
          </a:p>
          <a:p>
            <a:pPr>
              <a:defRPr/>
            </a:pPr>
            <a:r>
              <a:rPr lang="de-DE" sz="675" baseline="0" dirty="0" smtClean="0">
                <a:solidFill>
                  <a:srgbClr val="485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Fon: 030-40605060 | Fax: 030-40605069 | Web: www.bhponline.de | Mail: info@bhponline.de</a:t>
            </a:r>
            <a:endParaRPr lang="de-DE" sz="675" baseline="0" dirty="0">
              <a:solidFill>
                <a:srgbClr val="4851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635737" y="6520324"/>
            <a:ext cx="40209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b="1" dirty="0" smtClean="0">
                <a:solidFill>
                  <a:srgbClr val="485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Berufs- und Fachverband Heilpädagogik (BHP) e.V.</a:t>
            </a:r>
            <a:endParaRPr lang="de-DE" sz="1200" b="1" dirty="0">
              <a:solidFill>
                <a:srgbClr val="4851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34" y="118536"/>
            <a:ext cx="2034735" cy="1569967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468" y="6330449"/>
            <a:ext cx="499533" cy="51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2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48515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32154" indent="-132154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4851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65496" indent="-133344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4851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05984" indent="-140488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4851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38136" indent="-132154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4851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71480" indent="-133344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4851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1945"/>
            <a:ext cx="4032448" cy="6036598"/>
          </a:xfrm>
          <a:prstGeom prst="rect">
            <a:avLst/>
          </a:prstGeom>
          <a:effectLst>
            <a:outerShdw blurRad="50800" dist="76200" dir="2700000" algn="ctr" rotWithShape="0">
              <a:srgbClr val="485150">
                <a:alpha val="43000"/>
              </a:srgb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4860032" y="4428000"/>
            <a:ext cx="4283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48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1967 – 1985: So fing alles an…</a:t>
            </a: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1985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1990: Gründerjahre</a:t>
            </a: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1990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1994: Der BHP lernt Laufen</a:t>
            </a:r>
            <a:endParaRPr lang="de-DE" sz="1400" dirty="0">
              <a:solidFill>
                <a:srgbClr val="485150">
                  <a:alpha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1994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1998: Zeit der Professionalisierung</a:t>
            </a:r>
            <a:endParaRPr lang="de-DE" sz="1400" dirty="0">
              <a:solidFill>
                <a:srgbClr val="485150">
                  <a:alpha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1998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2002: Wir werden immer mehr</a:t>
            </a:r>
            <a:endParaRPr lang="de-DE" sz="1400" dirty="0">
              <a:solidFill>
                <a:srgbClr val="485150">
                  <a:alpha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2002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2006: Berlin und Europa</a:t>
            </a:r>
            <a:endParaRPr lang="de-DE" sz="1400" dirty="0">
              <a:solidFill>
                <a:srgbClr val="485150">
                  <a:alpha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2006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2010: Verband mit Zukunft</a:t>
            </a:r>
            <a:endParaRPr lang="de-DE" sz="1400" dirty="0">
              <a:solidFill>
                <a:srgbClr val="485150">
                  <a:alpha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2010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2014: Konsolidierung und Innovation</a:t>
            </a:r>
            <a:endParaRPr lang="de-DE" sz="1400" dirty="0">
              <a:solidFill>
                <a:srgbClr val="485150">
                  <a:alpha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310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10000">
        <p15:prstTrans prst="curtains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1945"/>
            <a:ext cx="4032448" cy="6036598"/>
          </a:xfrm>
          <a:prstGeom prst="rect">
            <a:avLst/>
          </a:prstGeom>
          <a:effectLst>
            <a:outerShdw blurRad="50800" dist="76200" dir="2700000" algn="ctr" rotWithShape="0">
              <a:srgbClr val="485150">
                <a:alpha val="43000"/>
              </a:srgb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4860032" y="4428000"/>
            <a:ext cx="4283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1967 – 1985: So fing alles an…</a:t>
            </a:r>
          </a:p>
          <a:p>
            <a:r>
              <a:rPr lang="de-DE" sz="1400" dirty="0" smtClean="0">
                <a:solidFill>
                  <a:srgbClr val="48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1985 </a:t>
            </a:r>
            <a:r>
              <a:rPr lang="de-DE" sz="1400" dirty="0">
                <a:solidFill>
                  <a:srgbClr val="48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1990: Gründerjahre</a:t>
            </a: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1990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1994: Der BHP lernt Laufen</a:t>
            </a:r>
            <a:endParaRPr lang="de-DE" sz="1400" dirty="0">
              <a:solidFill>
                <a:srgbClr val="485150">
                  <a:alpha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1994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1998: Zeit der Professionalisierung</a:t>
            </a:r>
            <a:endParaRPr lang="de-DE" sz="1400" dirty="0">
              <a:solidFill>
                <a:srgbClr val="485150">
                  <a:alpha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1998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2002: Wir werden immer mehr</a:t>
            </a:r>
            <a:endParaRPr lang="de-DE" sz="1400" dirty="0">
              <a:solidFill>
                <a:srgbClr val="485150">
                  <a:alpha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2002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2006: Berlin und Europa</a:t>
            </a:r>
            <a:endParaRPr lang="de-DE" sz="1400" dirty="0">
              <a:solidFill>
                <a:srgbClr val="485150">
                  <a:alpha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2006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2010: Verband mit Zukunft</a:t>
            </a:r>
            <a:endParaRPr lang="de-DE" sz="1400" dirty="0">
              <a:solidFill>
                <a:srgbClr val="485150">
                  <a:alpha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2010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2014: Konsolidierung und Innovation</a:t>
            </a:r>
            <a:endParaRPr lang="de-DE" sz="1400" dirty="0">
              <a:solidFill>
                <a:srgbClr val="485150">
                  <a:alpha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536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1945"/>
            <a:ext cx="4032447" cy="6036598"/>
          </a:xfrm>
          <a:prstGeom prst="rect">
            <a:avLst/>
          </a:prstGeom>
          <a:effectLst>
            <a:outerShdw blurRad="50800" dist="76200" dir="2700000" algn="ctr" rotWithShape="0">
              <a:srgbClr val="485150">
                <a:alpha val="43000"/>
              </a:srgb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4860032" y="4428000"/>
            <a:ext cx="42510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1967 – 1985: So fing alles an…</a:t>
            </a: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1985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1990: Gründerjahre</a:t>
            </a:r>
          </a:p>
          <a:p>
            <a:r>
              <a:rPr lang="de-DE" sz="1400" dirty="0" smtClean="0">
                <a:solidFill>
                  <a:srgbClr val="48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1990 </a:t>
            </a:r>
            <a:r>
              <a:rPr lang="de-DE" sz="1400" dirty="0">
                <a:solidFill>
                  <a:srgbClr val="48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1994: Der BHP lernt Laufen</a:t>
            </a:r>
            <a:endParaRPr lang="de-DE" sz="1400" dirty="0">
              <a:solidFill>
                <a:srgbClr val="4851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1994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1998: Zeit der Professionalisierung</a:t>
            </a:r>
            <a:endParaRPr lang="de-DE" sz="1400" dirty="0">
              <a:solidFill>
                <a:srgbClr val="485150">
                  <a:alpha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1998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2002: Wir werden immer mehr</a:t>
            </a:r>
            <a:endParaRPr lang="de-DE" sz="1400" dirty="0">
              <a:solidFill>
                <a:srgbClr val="485150">
                  <a:alpha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2002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2006: Berlin und Europa</a:t>
            </a:r>
            <a:endParaRPr lang="de-DE" sz="1400" dirty="0">
              <a:solidFill>
                <a:srgbClr val="485150">
                  <a:alpha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2006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2010: Verband mit Zukunft</a:t>
            </a:r>
            <a:endParaRPr lang="de-DE" sz="1400" dirty="0">
              <a:solidFill>
                <a:srgbClr val="485150">
                  <a:alpha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2010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2014: Konsolidierung und Innovation</a:t>
            </a:r>
            <a:endParaRPr lang="de-DE" sz="1400" dirty="0">
              <a:solidFill>
                <a:srgbClr val="485150">
                  <a:alpha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865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1945"/>
            <a:ext cx="4032447" cy="6036597"/>
          </a:xfrm>
          <a:prstGeom prst="rect">
            <a:avLst/>
          </a:prstGeom>
          <a:effectLst>
            <a:outerShdw blurRad="50800" dist="76200" dir="2700000" algn="ctr" rotWithShape="0">
              <a:srgbClr val="485150">
                <a:alpha val="43000"/>
              </a:srgb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4860032" y="4428000"/>
            <a:ext cx="4283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1967 – 1985: So fing alles an…</a:t>
            </a: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1985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1990: Gründerjahre</a:t>
            </a: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1990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1994: Der BHP lernt Laufen</a:t>
            </a:r>
            <a:endParaRPr lang="de-DE" sz="1400" dirty="0">
              <a:solidFill>
                <a:srgbClr val="485150">
                  <a:alpha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solidFill>
                  <a:srgbClr val="48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1994 </a:t>
            </a:r>
            <a:r>
              <a:rPr lang="de-DE" sz="1400" dirty="0">
                <a:solidFill>
                  <a:srgbClr val="48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1998: Zeit der Professionalisierung</a:t>
            </a:r>
            <a:endParaRPr lang="de-DE" sz="1400" dirty="0">
              <a:solidFill>
                <a:srgbClr val="4851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1998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2002: Wir werden immer mehr</a:t>
            </a:r>
            <a:endParaRPr lang="de-DE" sz="1400" dirty="0">
              <a:solidFill>
                <a:srgbClr val="485150">
                  <a:alpha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2002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2006: Berlin und Europa</a:t>
            </a:r>
            <a:endParaRPr lang="de-DE" sz="1400" dirty="0">
              <a:solidFill>
                <a:srgbClr val="485150">
                  <a:alpha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2006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2010: Verband mit Zukunft</a:t>
            </a:r>
            <a:endParaRPr lang="de-DE" sz="1400" dirty="0">
              <a:solidFill>
                <a:srgbClr val="485150">
                  <a:alpha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2010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2014: Konsolidierung und Innovation</a:t>
            </a:r>
            <a:endParaRPr lang="de-DE" sz="1400" dirty="0">
              <a:solidFill>
                <a:srgbClr val="485150">
                  <a:alpha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887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1945"/>
            <a:ext cx="4032446" cy="6036597"/>
          </a:xfrm>
          <a:prstGeom prst="rect">
            <a:avLst/>
          </a:prstGeom>
          <a:effectLst>
            <a:outerShdw blurRad="50800" dist="76200" dir="2700000" algn="ctr" rotWithShape="0">
              <a:srgbClr val="485150">
                <a:alpha val="43000"/>
              </a:srgb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4860032" y="4428000"/>
            <a:ext cx="4283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1967 – 1985: So fing alles an…</a:t>
            </a: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1985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1990: Gründerjahre</a:t>
            </a: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1990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1994: Der BHP lernt Laufen</a:t>
            </a:r>
            <a:endParaRPr lang="de-DE" sz="1400" dirty="0">
              <a:solidFill>
                <a:srgbClr val="485150">
                  <a:alpha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1994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1998: Zeit der Professionalisierung</a:t>
            </a:r>
            <a:endParaRPr lang="de-DE" sz="1400" dirty="0">
              <a:solidFill>
                <a:srgbClr val="485150">
                  <a:alpha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solidFill>
                  <a:srgbClr val="48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1998 </a:t>
            </a:r>
            <a:r>
              <a:rPr lang="de-DE" sz="1400" dirty="0">
                <a:solidFill>
                  <a:srgbClr val="48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2002: Wir werden immer mehr</a:t>
            </a:r>
            <a:endParaRPr lang="de-DE" sz="1400" dirty="0">
              <a:solidFill>
                <a:srgbClr val="4851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2002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2006: Berlin und Europa</a:t>
            </a:r>
            <a:endParaRPr lang="de-DE" sz="1400" dirty="0">
              <a:solidFill>
                <a:srgbClr val="485150">
                  <a:alpha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2006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2010: Verband mit Zukunft</a:t>
            </a:r>
            <a:endParaRPr lang="de-DE" sz="1400" dirty="0">
              <a:solidFill>
                <a:srgbClr val="485150">
                  <a:alpha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2010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2014: Konsolidierung und Innovation</a:t>
            </a:r>
            <a:endParaRPr lang="de-DE" sz="1400" dirty="0">
              <a:solidFill>
                <a:srgbClr val="485150">
                  <a:alpha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601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1946"/>
            <a:ext cx="4032446" cy="6036595"/>
          </a:xfrm>
          <a:prstGeom prst="rect">
            <a:avLst/>
          </a:prstGeom>
          <a:effectLst>
            <a:outerShdw blurRad="50800" dist="76200" dir="2700000" algn="ctr" rotWithShape="0">
              <a:srgbClr val="485150">
                <a:alpha val="43000"/>
              </a:srgb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4860000" y="4428000"/>
            <a:ext cx="4211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1967 – 1985: So fing alles an…</a:t>
            </a: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1985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1990: Gründerjahre</a:t>
            </a: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1990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1994: Der BHP lernt Laufen</a:t>
            </a:r>
            <a:endParaRPr lang="de-DE" sz="1400" dirty="0">
              <a:solidFill>
                <a:srgbClr val="485150">
                  <a:alpha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1994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1998: Zeit der Professionalisierung</a:t>
            </a:r>
            <a:endParaRPr lang="de-DE" sz="1400" dirty="0">
              <a:solidFill>
                <a:srgbClr val="485150">
                  <a:alpha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1998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2002: Wir werden immer mehr</a:t>
            </a:r>
            <a:endParaRPr lang="de-DE" sz="1400" dirty="0">
              <a:solidFill>
                <a:srgbClr val="485150">
                  <a:alpha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solidFill>
                  <a:srgbClr val="48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2002 </a:t>
            </a:r>
            <a:r>
              <a:rPr lang="de-DE" sz="1400" dirty="0">
                <a:solidFill>
                  <a:srgbClr val="48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2006: Berlin und Europa</a:t>
            </a:r>
            <a:endParaRPr lang="de-DE" sz="1400" dirty="0">
              <a:solidFill>
                <a:srgbClr val="4851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2006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2010: Verband mit Zukunft</a:t>
            </a:r>
            <a:endParaRPr lang="de-DE" sz="1400" dirty="0">
              <a:solidFill>
                <a:srgbClr val="485150">
                  <a:alpha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2010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2014: Konsolidierung und Innovation</a:t>
            </a:r>
            <a:endParaRPr lang="de-DE" sz="1400" dirty="0">
              <a:solidFill>
                <a:srgbClr val="485150">
                  <a:alpha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395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1946"/>
            <a:ext cx="4032445" cy="6036595"/>
          </a:xfrm>
          <a:prstGeom prst="rect">
            <a:avLst/>
          </a:prstGeom>
          <a:effectLst>
            <a:outerShdw blurRad="50800" dist="76200" dir="2700000" algn="ctr" rotWithShape="0">
              <a:srgbClr val="485150">
                <a:alpha val="43000"/>
              </a:srgb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4860032" y="4428000"/>
            <a:ext cx="4283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1967 – 1985: So fing alles an…</a:t>
            </a: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1985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1990: Gründerjahre</a:t>
            </a: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1990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1994: Der BHP lernt Laufen</a:t>
            </a:r>
            <a:endParaRPr lang="de-DE" sz="1400" dirty="0">
              <a:solidFill>
                <a:srgbClr val="485150">
                  <a:alpha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1994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1998: Zeit der Professionalisierung</a:t>
            </a:r>
            <a:endParaRPr lang="de-DE" sz="1400" dirty="0">
              <a:solidFill>
                <a:srgbClr val="485150">
                  <a:alpha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1998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2002: Wir werden immer mehr</a:t>
            </a:r>
            <a:endParaRPr lang="de-DE" sz="1400" dirty="0">
              <a:solidFill>
                <a:srgbClr val="485150">
                  <a:alpha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2002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2006: Berlin und Europa</a:t>
            </a:r>
            <a:endParaRPr lang="de-DE" sz="1400" dirty="0">
              <a:solidFill>
                <a:srgbClr val="485150">
                  <a:alpha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solidFill>
                  <a:srgbClr val="48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2006 </a:t>
            </a:r>
            <a:r>
              <a:rPr lang="de-DE" sz="1400" dirty="0">
                <a:solidFill>
                  <a:srgbClr val="48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2010: Verband mit Zukunft</a:t>
            </a:r>
            <a:endParaRPr lang="de-DE" sz="1400" dirty="0">
              <a:solidFill>
                <a:srgbClr val="4851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2010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2014: Konsolidierung und Innovation</a:t>
            </a:r>
            <a:endParaRPr lang="de-DE" sz="1400" dirty="0">
              <a:solidFill>
                <a:srgbClr val="485150">
                  <a:alpha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029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1946"/>
            <a:ext cx="4032445" cy="6036594"/>
          </a:xfrm>
          <a:prstGeom prst="rect">
            <a:avLst/>
          </a:prstGeom>
          <a:effectLst>
            <a:outerShdw blurRad="50800" dist="76200" dir="2700000" algn="ctr" rotWithShape="0">
              <a:srgbClr val="485150">
                <a:alpha val="43000"/>
              </a:srgb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4860000" y="4428000"/>
            <a:ext cx="42236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1967 – 1985: So fing alles an…</a:t>
            </a: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1985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1990: Gründerjahre</a:t>
            </a: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1990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1994: Der BHP lernt Laufen</a:t>
            </a:r>
            <a:endParaRPr lang="de-DE" sz="1400" dirty="0">
              <a:solidFill>
                <a:srgbClr val="485150">
                  <a:alpha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1994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1998: Zeit der Professionalisierung</a:t>
            </a:r>
            <a:endParaRPr lang="de-DE" sz="1400" dirty="0">
              <a:solidFill>
                <a:srgbClr val="485150">
                  <a:alpha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1998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2002: Wir werden immer mehr</a:t>
            </a:r>
            <a:endParaRPr lang="de-DE" sz="1400" dirty="0">
              <a:solidFill>
                <a:srgbClr val="485150">
                  <a:alpha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2002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2006: Berlin und Europa</a:t>
            </a:r>
            <a:endParaRPr lang="de-DE" sz="1400" dirty="0">
              <a:solidFill>
                <a:srgbClr val="485150">
                  <a:alpha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2006 </a:t>
            </a:r>
            <a:r>
              <a:rPr lang="de-DE" sz="1400" dirty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2010: Verband mit Zukunft</a:t>
            </a:r>
            <a:endParaRPr lang="de-DE" sz="1400" dirty="0">
              <a:solidFill>
                <a:srgbClr val="485150">
                  <a:alpha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solidFill>
                  <a:srgbClr val="48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2010 </a:t>
            </a:r>
            <a:r>
              <a:rPr lang="de-DE" sz="1400" dirty="0">
                <a:solidFill>
                  <a:srgbClr val="48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sz="1400" dirty="0" smtClean="0">
                <a:solidFill>
                  <a:srgbClr val="48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2014: Konsolidierung und Innovation</a:t>
            </a:r>
            <a:endParaRPr lang="de-DE" sz="1400" dirty="0">
              <a:solidFill>
                <a:srgbClr val="4851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063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3600"/>
            <a:ext cx="6037200" cy="6037200"/>
          </a:xfrm>
          <a:prstGeom prst="rect">
            <a:avLst/>
          </a:prstGeom>
          <a:effectLst>
            <a:outerShdw blurRad="50800" dist="76200" dir="2700000" algn="ctr" rotWithShape="0">
              <a:srgbClr val="48515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15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HP-201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HP-2015" id="{871DEFDF-416A-4D53-A10D-CB6B43B79708}" vid="{B49267E5-EB48-4269-8ED9-0F4790A1EB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BHP-2015</Template>
  <TotalTime>0</TotalTime>
  <Words>464</Words>
  <Application>Microsoft Office PowerPoint</Application>
  <PresentationFormat>Bildschirmpräsentation (4:3)</PresentationFormat>
  <Paragraphs>64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Verdana</vt:lpstr>
      <vt:lpstr>BHP-2015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Mitgliederversammlung des Berufs- und Fachverbands Heilpädagogik (BHP) e.V.</dc:title>
  <dc:creator>Timpe</dc:creator>
  <cp:lastModifiedBy>A. Hahl</cp:lastModifiedBy>
  <cp:revision>54</cp:revision>
  <dcterms:created xsi:type="dcterms:W3CDTF">2015-10-26T17:52:52Z</dcterms:created>
  <dcterms:modified xsi:type="dcterms:W3CDTF">2015-11-14T17:26:42Z</dcterms:modified>
</cp:coreProperties>
</file>